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ppt/comments/comment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87" r:id="rId5"/>
    <p:sldId id="257" r:id="rId6"/>
    <p:sldId id="258" r:id="rId7"/>
    <p:sldId id="277" r:id="rId8"/>
    <p:sldId id="260" r:id="rId9"/>
    <p:sldId id="278" r:id="rId10"/>
    <p:sldId id="289" r:id="rId11"/>
    <p:sldId id="262" r:id="rId12"/>
    <p:sldId id="279" r:id="rId13"/>
    <p:sldId id="266" r:id="rId14"/>
    <p:sldId id="280" r:id="rId15"/>
    <p:sldId id="268" r:id="rId16"/>
    <p:sldId id="281" r:id="rId17"/>
    <p:sldId id="292" r:id="rId18"/>
    <p:sldId id="270" r:id="rId19"/>
    <p:sldId id="282" r:id="rId20"/>
    <p:sldId id="283" r:id="rId21"/>
    <p:sldId id="291" r:id="rId22"/>
    <p:sldId id="273" r:id="rId23"/>
    <p:sldId id="284" r:id="rId24"/>
    <p:sldId id="275" r:id="rId25"/>
    <p:sldId id="285" r:id="rId26"/>
    <p:sldId id="290" r:id="rId2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73D3344-7044-BE84-0E02-B27F393FF683}" name="Xavier-Txabi BERTRAND" initials="XB" userId="S::bertrand@cnous.fr::93033afa-6d9c-4802-b81d-2d9e6042468d" providerId="AD"/>
  <p188:author id="{6FB6139B-65B7-A0A8-A205-8F35856E8C66}" name="Sophie COUSINEAU" initials="SC" userId="S::cousineau@cnous.fr::0d515443-4c9d-434b-ae33-c6c5b472d0f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Xavier-Txabi BERTRAND" initials="XTB" lastIdx="3" clrIdx="0">
    <p:extLst>
      <p:ext uri="{19B8F6BF-5375-455C-9EA6-DF929625EA0E}">
        <p15:presenceInfo xmlns:p15="http://schemas.microsoft.com/office/powerpoint/2012/main" userId="S::bertrand@cnous.fr::93033afa-6d9c-4802-b81d-2d9e6042468d" providerId="AD"/>
      </p:ext>
    </p:extLst>
  </p:cmAuthor>
  <p:cmAuthor id="2" name="Arthur CAILLEAUD" initials="AC" lastIdx="1" clrIdx="1">
    <p:extLst>
      <p:ext uri="{19B8F6BF-5375-455C-9EA6-DF929625EA0E}">
        <p15:presenceInfo xmlns:p15="http://schemas.microsoft.com/office/powerpoint/2012/main" userId="S-1-5-21-3972021132-1584712915-301233112-1672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8B82"/>
    <a:srgbClr val="168B82"/>
    <a:srgbClr val="E30612"/>
    <a:srgbClr val="FAA4BD"/>
    <a:srgbClr val="7CCADB"/>
    <a:srgbClr val="FFC000"/>
    <a:srgbClr val="E6A50B"/>
    <a:srgbClr val="10A093"/>
    <a:srgbClr val="109C8F"/>
    <a:srgbClr val="E45A31"/>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Style léger 3 - Accentuation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6" d="100"/>
          <a:sy n="76" d="100"/>
        </p:scale>
        <p:origin x="82" y="18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6-02-23T09:43:52.128" idx="1">
    <p:pos x="7679" y="0"/>
    <p:text>Mettre le qr code mse </p:text>
    <p:extLst>
      <p:ext uri="{C676402C-5697-4E1C-873F-D02D1690AC5C}">
        <p15:threadingInfo xmlns:p15="http://schemas.microsoft.com/office/powerpoint/2012/main" timeZoneBias="-60"/>
      </p:ext>
    </p:extLst>
  </p:cm>
  <p:cm authorId="1" dt="2026-02-23T09:44:28.298" idx="2">
    <p:pos x="7679" y="136"/>
    <p:text>Vos dans le cadre est plus grand</p:text>
    <p:extLst>
      <p:ext uri="{C676402C-5697-4E1C-873F-D02D1690AC5C}">
        <p15:threadingInfo xmlns:p15="http://schemas.microsoft.com/office/powerpoint/2012/main" timeZoneBias="-60">
          <p15:parentCm authorId="1" idx="1"/>
        </p15:threadingInfo>
      </p:ext>
    </p:extLst>
  </p:cm>
  <p:cm authorId="2" dt="2026-02-23T10:22:44.568" idx="1">
    <p:pos x="7679" y="272"/>
    <p:text>fait</p:text>
    <p:extLst>
      <p:ext uri="{C676402C-5697-4E1C-873F-D02D1690AC5C}">
        <p15:threadingInfo xmlns:p15="http://schemas.microsoft.com/office/powerpoint/2012/main" timeZoneBias="-60">
          <p15:parentCm authorId="1" idx="1"/>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6-02-23T09:46:57.799" idx="3">
    <p:pos x="10" y="10"/>
    <p:text>Mettre 31 MAI dans fin 1Er cycle </p:text>
    <p:extLst>
      <p:ext uri="{C676402C-5697-4E1C-873F-D02D1690AC5C}">
        <p15:threadingInfo xmlns:p15="http://schemas.microsoft.com/office/powerpoint/2012/main" timeZoneBias="-6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3491D2-3F40-B046-B022-F222B8B4569D}"/>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720309D7-4E80-1F4D-9BA5-7567F0A173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4E5AB5F1-6423-C340-972B-4117C866AD6E}"/>
              </a:ext>
            </a:extLst>
          </p:cNvPr>
          <p:cNvSpPr>
            <a:spLocks noGrp="1"/>
          </p:cNvSpPr>
          <p:nvPr>
            <p:ph type="dt" sz="half" idx="10"/>
          </p:nvPr>
        </p:nvSpPr>
        <p:spPr/>
        <p:txBody>
          <a:bodyPr/>
          <a:lstStyle/>
          <a:p>
            <a:fld id="{0C08CAAC-BA5D-4241-BF5E-E4300FF96543}" type="datetimeFigureOut">
              <a:rPr lang="fr-FR" smtClean="0"/>
              <a:t>23/02/2026</a:t>
            </a:fld>
            <a:endParaRPr lang="fr-FR"/>
          </a:p>
        </p:txBody>
      </p:sp>
      <p:sp>
        <p:nvSpPr>
          <p:cNvPr id="5" name="Espace réservé du pied de page 4">
            <a:extLst>
              <a:ext uri="{FF2B5EF4-FFF2-40B4-BE49-F238E27FC236}">
                <a16:creationId xmlns:a16="http://schemas.microsoft.com/office/drawing/2014/main" id="{AA630C5B-97F8-E14B-BBB6-92EF3C7A1C3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F7F65AF-4F39-8E45-A3BC-9047481FB040}"/>
              </a:ext>
            </a:extLst>
          </p:cNvPr>
          <p:cNvSpPr>
            <a:spLocks noGrp="1"/>
          </p:cNvSpPr>
          <p:nvPr>
            <p:ph type="sldNum" sz="quarter" idx="12"/>
          </p:nvPr>
        </p:nvSpPr>
        <p:spPr/>
        <p:txBody>
          <a:bodyPr/>
          <a:lstStyle/>
          <a:p>
            <a:fld id="{E644D668-1789-2446-A8FE-FBAAB6A98A57}" type="slidenum">
              <a:rPr lang="fr-FR" smtClean="0"/>
              <a:t>‹N°›</a:t>
            </a:fld>
            <a:endParaRPr lang="fr-FR"/>
          </a:p>
        </p:txBody>
      </p:sp>
    </p:spTree>
    <p:extLst>
      <p:ext uri="{BB962C8B-B14F-4D97-AF65-F5344CB8AC3E}">
        <p14:creationId xmlns:p14="http://schemas.microsoft.com/office/powerpoint/2010/main" val="3209595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FCE0C3-3F7F-6449-BF28-D2E6DB38E5A0}"/>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E792E49C-251B-3E49-9E01-DE16C635EAEE}"/>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327ADD8-4BB4-8E4F-B259-1685EDF68492}"/>
              </a:ext>
            </a:extLst>
          </p:cNvPr>
          <p:cNvSpPr>
            <a:spLocks noGrp="1"/>
          </p:cNvSpPr>
          <p:nvPr>
            <p:ph type="dt" sz="half" idx="10"/>
          </p:nvPr>
        </p:nvSpPr>
        <p:spPr/>
        <p:txBody>
          <a:bodyPr/>
          <a:lstStyle/>
          <a:p>
            <a:fld id="{0C08CAAC-BA5D-4241-BF5E-E4300FF96543}" type="datetimeFigureOut">
              <a:rPr lang="fr-FR" smtClean="0"/>
              <a:t>23/02/2026</a:t>
            </a:fld>
            <a:endParaRPr lang="fr-FR"/>
          </a:p>
        </p:txBody>
      </p:sp>
      <p:sp>
        <p:nvSpPr>
          <p:cNvPr id="5" name="Espace réservé du pied de page 4">
            <a:extLst>
              <a:ext uri="{FF2B5EF4-FFF2-40B4-BE49-F238E27FC236}">
                <a16:creationId xmlns:a16="http://schemas.microsoft.com/office/drawing/2014/main" id="{E029EA73-1E30-BE44-A711-4BDC83C3848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8405893-10B2-0843-A022-949C48C4D371}"/>
              </a:ext>
            </a:extLst>
          </p:cNvPr>
          <p:cNvSpPr>
            <a:spLocks noGrp="1"/>
          </p:cNvSpPr>
          <p:nvPr>
            <p:ph type="sldNum" sz="quarter" idx="12"/>
          </p:nvPr>
        </p:nvSpPr>
        <p:spPr/>
        <p:txBody>
          <a:bodyPr/>
          <a:lstStyle/>
          <a:p>
            <a:fld id="{E644D668-1789-2446-A8FE-FBAAB6A98A57}" type="slidenum">
              <a:rPr lang="fr-FR" smtClean="0"/>
              <a:t>‹N°›</a:t>
            </a:fld>
            <a:endParaRPr lang="fr-FR"/>
          </a:p>
        </p:txBody>
      </p:sp>
    </p:spTree>
    <p:extLst>
      <p:ext uri="{BB962C8B-B14F-4D97-AF65-F5344CB8AC3E}">
        <p14:creationId xmlns:p14="http://schemas.microsoft.com/office/powerpoint/2010/main" val="653060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8E8E55D8-3D18-AF47-8E64-2A0B1AC2BF70}"/>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5F015503-573D-1648-AD3A-A4E4F5AAD5C2}"/>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0917DE6-6854-E446-9F17-469A424DA0ED}"/>
              </a:ext>
            </a:extLst>
          </p:cNvPr>
          <p:cNvSpPr>
            <a:spLocks noGrp="1"/>
          </p:cNvSpPr>
          <p:nvPr>
            <p:ph type="dt" sz="half" idx="10"/>
          </p:nvPr>
        </p:nvSpPr>
        <p:spPr/>
        <p:txBody>
          <a:bodyPr/>
          <a:lstStyle/>
          <a:p>
            <a:fld id="{0C08CAAC-BA5D-4241-BF5E-E4300FF96543}" type="datetimeFigureOut">
              <a:rPr lang="fr-FR" smtClean="0"/>
              <a:t>23/02/2026</a:t>
            </a:fld>
            <a:endParaRPr lang="fr-FR"/>
          </a:p>
        </p:txBody>
      </p:sp>
      <p:sp>
        <p:nvSpPr>
          <p:cNvPr id="5" name="Espace réservé du pied de page 4">
            <a:extLst>
              <a:ext uri="{FF2B5EF4-FFF2-40B4-BE49-F238E27FC236}">
                <a16:creationId xmlns:a16="http://schemas.microsoft.com/office/drawing/2014/main" id="{5B2D4730-E5F1-1048-AD0B-D0CEB381CAC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AFCBDF1-A4C7-BA42-B6D3-89BC44772968}"/>
              </a:ext>
            </a:extLst>
          </p:cNvPr>
          <p:cNvSpPr>
            <a:spLocks noGrp="1"/>
          </p:cNvSpPr>
          <p:nvPr>
            <p:ph type="sldNum" sz="quarter" idx="12"/>
          </p:nvPr>
        </p:nvSpPr>
        <p:spPr/>
        <p:txBody>
          <a:bodyPr/>
          <a:lstStyle/>
          <a:p>
            <a:fld id="{E644D668-1789-2446-A8FE-FBAAB6A98A57}" type="slidenum">
              <a:rPr lang="fr-FR" smtClean="0"/>
              <a:t>‹N°›</a:t>
            </a:fld>
            <a:endParaRPr lang="fr-FR"/>
          </a:p>
        </p:txBody>
      </p:sp>
    </p:spTree>
    <p:extLst>
      <p:ext uri="{BB962C8B-B14F-4D97-AF65-F5344CB8AC3E}">
        <p14:creationId xmlns:p14="http://schemas.microsoft.com/office/powerpoint/2010/main" val="2401990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92D27E-065A-174D-BE80-99913DB0346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AAE2101-0535-AE49-AFEA-BB212CDD6349}"/>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0CA22AF-2960-CC46-B3BF-5C441BBEBAA2}"/>
              </a:ext>
            </a:extLst>
          </p:cNvPr>
          <p:cNvSpPr>
            <a:spLocks noGrp="1"/>
          </p:cNvSpPr>
          <p:nvPr>
            <p:ph type="dt" sz="half" idx="10"/>
          </p:nvPr>
        </p:nvSpPr>
        <p:spPr/>
        <p:txBody>
          <a:bodyPr/>
          <a:lstStyle/>
          <a:p>
            <a:fld id="{0C08CAAC-BA5D-4241-BF5E-E4300FF96543}" type="datetimeFigureOut">
              <a:rPr lang="fr-FR" smtClean="0"/>
              <a:t>23/02/2026</a:t>
            </a:fld>
            <a:endParaRPr lang="fr-FR"/>
          </a:p>
        </p:txBody>
      </p:sp>
      <p:sp>
        <p:nvSpPr>
          <p:cNvPr id="5" name="Espace réservé du pied de page 4">
            <a:extLst>
              <a:ext uri="{FF2B5EF4-FFF2-40B4-BE49-F238E27FC236}">
                <a16:creationId xmlns:a16="http://schemas.microsoft.com/office/drawing/2014/main" id="{0E111496-8206-F948-9B9E-EFFACC42F8D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CEDBD2E-35EE-374D-AD1C-EB109436D5F7}"/>
              </a:ext>
            </a:extLst>
          </p:cNvPr>
          <p:cNvSpPr>
            <a:spLocks noGrp="1"/>
          </p:cNvSpPr>
          <p:nvPr>
            <p:ph type="sldNum" sz="quarter" idx="12"/>
          </p:nvPr>
        </p:nvSpPr>
        <p:spPr/>
        <p:txBody>
          <a:bodyPr/>
          <a:lstStyle/>
          <a:p>
            <a:fld id="{E644D668-1789-2446-A8FE-FBAAB6A98A57}" type="slidenum">
              <a:rPr lang="fr-FR" smtClean="0"/>
              <a:t>‹N°›</a:t>
            </a:fld>
            <a:endParaRPr lang="fr-FR"/>
          </a:p>
        </p:txBody>
      </p:sp>
    </p:spTree>
    <p:extLst>
      <p:ext uri="{BB962C8B-B14F-4D97-AF65-F5344CB8AC3E}">
        <p14:creationId xmlns:p14="http://schemas.microsoft.com/office/powerpoint/2010/main" val="2257500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0A21C96-E3CC-CC4C-B984-8309D32A30D1}"/>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4AA12C7B-2CC8-FA4D-BF98-FEF7BA1624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A76414FF-1EC3-B74C-96D9-7C8AD74FDF8D}"/>
              </a:ext>
            </a:extLst>
          </p:cNvPr>
          <p:cNvSpPr>
            <a:spLocks noGrp="1"/>
          </p:cNvSpPr>
          <p:nvPr>
            <p:ph type="dt" sz="half" idx="10"/>
          </p:nvPr>
        </p:nvSpPr>
        <p:spPr/>
        <p:txBody>
          <a:bodyPr/>
          <a:lstStyle/>
          <a:p>
            <a:fld id="{0C08CAAC-BA5D-4241-BF5E-E4300FF96543}" type="datetimeFigureOut">
              <a:rPr lang="fr-FR" smtClean="0"/>
              <a:t>23/02/2026</a:t>
            </a:fld>
            <a:endParaRPr lang="fr-FR"/>
          </a:p>
        </p:txBody>
      </p:sp>
      <p:sp>
        <p:nvSpPr>
          <p:cNvPr id="5" name="Espace réservé du pied de page 4">
            <a:extLst>
              <a:ext uri="{FF2B5EF4-FFF2-40B4-BE49-F238E27FC236}">
                <a16:creationId xmlns:a16="http://schemas.microsoft.com/office/drawing/2014/main" id="{61329E05-5E7B-AF49-BCCB-3C924BD13FD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983C301-061B-EB48-A9E6-013F1A548780}"/>
              </a:ext>
            </a:extLst>
          </p:cNvPr>
          <p:cNvSpPr>
            <a:spLocks noGrp="1"/>
          </p:cNvSpPr>
          <p:nvPr>
            <p:ph type="sldNum" sz="quarter" idx="12"/>
          </p:nvPr>
        </p:nvSpPr>
        <p:spPr/>
        <p:txBody>
          <a:bodyPr/>
          <a:lstStyle/>
          <a:p>
            <a:fld id="{E644D668-1789-2446-A8FE-FBAAB6A98A57}" type="slidenum">
              <a:rPr lang="fr-FR" smtClean="0"/>
              <a:t>‹N°›</a:t>
            </a:fld>
            <a:endParaRPr lang="fr-FR"/>
          </a:p>
        </p:txBody>
      </p:sp>
    </p:spTree>
    <p:extLst>
      <p:ext uri="{BB962C8B-B14F-4D97-AF65-F5344CB8AC3E}">
        <p14:creationId xmlns:p14="http://schemas.microsoft.com/office/powerpoint/2010/main" val="4098263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737A26E-58F1-D747-9867-8808F90E3615}"/>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9F2F993-74FB-5749-9155-2185FE4E869F}"/>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134A7596-AE66-514B-A49E-078435061FA7}"/>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5FFBFB02-52B3-4943-A1EC-4C2417BBFAA2}"/>
              </a:ext>
            </a:extLst>
          </p:cNvPr>
          <p:cNvSpPr>
            <a:spLocks noGrp="1"/>
          </p:cNvSpPr>
          <p:nvPr>
            <p:ph type="dt" sz="half" idx="10"/>
          </p:nvPr>
        </p:nvSpPr>
        <p:spPr/>
        <p:txBody>
          <a:bodyPr/>
          <a:lstStyle/>
          <a:p>
            <a:fld id="{0C08CAAC-BA5D-4241-BF5E-E4300FF96543}" type="datetimeFigureOut">
              <a:rPr lang="fr-FR" smtClean="0"/>
              <a:t>23/02/2026</a:t>
            </a:fld>
            <a:endParaRPr lang="fr-FR"/>
          </a:p>
        </p:txBody>
      </p:sp>
      <p:sp>
        <p:nvSpPr>
          <p:cNvPr id="6" name="Espace réservé du pied de page 5">
            <a:extLst>
              <a:ext uri="{FF2B5EF4-FFF2-40B4-BE49-F238E27FC236}">
                <a16:creationId xmlns:a16="http://schemas.microsoft.com/office/drawing/2014/main" id="{9CD5A3A6-9DA4-BC4D-B094-90D1F9989A6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0C29C881-931A-5647-8482-376E52D8D2C9}"/>
              </a:ext>
            </a:extLst>
          </p:cNvPr>
          <p:cNvSpPr>
            <a:spLocks noGrp="1"/>
          </p:cNvSpPr>
          <p:nvPr>
            <p:ph type="sldNum" sz="quarter" idx="12"/>
          </p:nvPr>
        </p:nvSpPr>
        <p:spPr/>
        <p:txBody>
          <a:bodyPr/>
          <a:lstStyle/>
          <a:p>
            <a:fld id="{E644D668-1789-2446-A8FE-FBAAB6A98A57}" type="slidenum">
              <a:rPr lang="fr-FR" smtClean="0"/>
              <a:t>‹N°›</a:t>
            </a:fld>
            <a:endParaRPr lang="fr-FR"/>
          </a:p>
        </p:txBody>
      </p:sp>
    </p:spTree>
    <p:extLst>
      <p:ext uri="{BB962C8B-B14F-4D97-AF65-F5344CB8AC3E}">
        <p14:creationId xmlns:p14="http://schemas.microsoft.com/office/powerpoint/2010/main" val="3072298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B664A80-0751-C94A-BD32-81225EDF637D}"/>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27ED327A-F469-3845-879B-CC79D7B5A4A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67709B1F-BE37-0D47-814D-9EE4B799BCAA}"/>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A9376447-BA30-424A-813F-B6F0941AD1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26EB659D-5FA6-8C48-919C-2B13FF03E6EB}"/>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9F88E26F-43C5-0A49-9DDD-578683C27B11}"/>
              </a:ext>
            </a:extLst>
          </p:cNvPr>
          <p:cNvSpPr>
            <a:spLocks noGrp="1"/>
          </p:cNvSpPr>
          <p:nvPr>
            <p:ph type="dt" sz="half" idx="10"/>
          </p:nvPr>
        </p:nvSpPr>
        <p:spPr/>
        <p:txBody>
          <a:bodyPr/>
          <a:lstStyle/>
          <a:p>
            <a:fld id="{0C08CAAC-BA5D-4241-BF5E-E4300FF96543}" type="datetimeFigureOut">
              <a:rPr lang="fr-FR" smtClean="0"/>
              <a:t>23/02/2026</a:t>
            </a:fld>
            <a:endParaRPr lang="fr-FR"/>
          </a:p>
        </p:txBody>
      </p:sp>
      <p:sp>
        <p:nvSpPr>
          <p:cNvPr id="8" name="Espace réservé du pied de page 7">
            <a:extLst>
              <a:ext uri="{FF2B5EF4-FFF2-40B4-BE49-F238E27FC236}">
                <a16:creationId xmlns:a16="http://schemas.microsoft.com/office/drawing/2014/main" id="{8256A516-94B4-7C45-8FF2-0EBD84240B3F}"/>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D0A6DBE1-4E5F-0A4A-9F47-AB2FBB452152}"/>
              </a:ext>
            </a:extLst>
          </p:cNvPr>
          <p:cNvSpPr>
            <a:spLocks noGrp="1"/>
          </p:cNvSpPr>
          <p:nvPr>
            <p:ph type="sldNum" sz="quarter" idx="12"/>
          </p:nvPr>
        </p:nvSpPr>
        <p:spPr/>
        <p:txBody>
          <a:bodyPr/>
          <a:lstStyle/>
          <a:p>
            <a:fld id="{E644D668-1789-2446-A8FE-FBAAB6A98A57}" type="slidenum">
              <a:rPr lang="fr-FR" smtClean="0"/>
              <a:t>‹N°›</a:t>
            </a:fld>
            <a:endParaRPr lang="fr-FR"/>
          </a:p>
        </p:txBody>
      </p:sp>
    </p:spTree>
    <p:extLst>
      <p:ext uri="{BB962C8B-B14F-4D97-AF65-F5344CB8AC3E}">
        <p14:creationId xmlns:p14="http://schemas.microsoft.com/office/powerpoint/2010/main" val="2011732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904288-A8C3-8E45-9FBF-03C8591D9A3F}"/>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EC779AD4-585C-5B4C-877F-68CBCEACE0A6}"/>
              </a:ext>
            </a:extLst>
          </p:cNvPr>
          <p:cNvSpPr>
            <a:spLocks noGrp="1"/>
          </p:cNvSpPr>
          <p:nvPr>
            <p:ph type="dt" sz="half" idx="10"/>
          </p:nvPr>
        </p:nvSpPr>
        <p:spPr/>
        <p:txBody>
          <a:bodyPr/>
          <a:lstStyle/>
          <a:p>
            <a:fld id="{0C08CAAC-BA5D-4241-BF5E-E4300FF96543}" type="datetimeFigureOut">
              <a:rPr lang="fr-FR" smtClean="0"/>
              <a:t>23/02/2026</a:t>
            </a:fld>
            <a:endParaRPr lang="fr-FR"/>
          </a:p>
        </p:txBody>
      </p:sp>
      <p:sp>
        <p:nvSpPr>
          <p:cNvPr id="4" name="Espace réservé du pied de page 3">
            <a:extLst>
              <a:ext uri="{FF2B5EF4-FFF2-40B4-BE49-F238E27FC236}">
                <a16:creationId xmlns:a16="http://schemas.microsoft.com/office/drawing/2014/main" id="{209A78B1-940F-EA46-88DE-CEC4134BDDD6}"/>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4A4428FC-7389-DE4F-A945-39F303AB256D}"/>
              </a:ext>
            </a:extLst>
          </p:cNvPr>
          <p:cNvSpPr>
            <a:spLocks noGrp="1"/>
          </p:cNvSpPr>
          <p:nvPr>
            <p:ph type="sldNum" sz="quarter" idx="12"/>
          </p:nvPr>
        </p:nvSpPr>
        <p:spPr/>
        <p:txBody>
          <a:bodyPr/>
          <a:lstStyle/>
          <a:p>
            <a:fld id="{E644D668-1789-2446-A8FE-FBAAB6A98A57}" type="slidenum">
              <a:rPr lang="fr-FR" smtClean="0"/>
              <a:t>‹N°›</a:t>
            </a:fld>
            <a:endParaRPr lang="fr-FR"/>
          </a:p>
        </p:txBody>
      </p:sp>
    </p:spTree>
    <p:extLst>
      <p:ext uri="{BB962C8B-B14F-4D97-AF65-F5344CB8AC3E}">
        <p14:creationId xmlns:p14="http://schemas.microsoft.com/office/powerpoint/2010/main" val="725239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957BB311-1450-7749-9873-67E983E5BB9B}"/>
              </a:ext>
            </a:extLst>
          </p:cNvPr>
          <p:cNvSpPr>
            <a:spLocks noGrp="1"/>
          </p:cNvSpPr>
          <p:nvPr>
            <p:ph type="dt" sz="half" idx="10"/>
          </p:nvPr>
        </p:nvSpPr>
        <p:spPr/>
        <p:txBody>
          <a:bodyPr/>
          <a:lstStyle/>
          <a:p>
            <a:fld id="{0C08CAAC-BA5D-4241-BF5E-E4300FF96543}" type="datetimeFigureOut">
              <a:rPr lang="fr-FR" smtClean="0"/>
              <a:t>23/02/2026</a:t>
            </a:fld>
            <a:endParaRPr lang="fr-FR"/>
          </a:p>
        </p:txBody>
      </p:sp>
      <p:sp>
        <p:nvSpPr>
          <p:cNvPr id="3" name="Espace réservé du pied de page 2">
            <a:extLst>
              <a:ext uri="{FF2B5EF4-FFF2-40B4-BE49-F238E27FC236}">
                <a16:creationId xmlns:a16="http://schemas.microsoft.com/office/drawing/2014/main" id="{D6010C3E-A33C-A74B-B8A9-BB50693A7BE5}"/>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3B51757C-8680-8243-B096-9AFD19D98100}"/>
              </a:ext>
            </a:extLst>
          </p:cNvPr>
          <p:cNvSpPr>
            <a:spLocks noGrp="1"/>
          </p:cNvSpPr>
          <p:nvPr>
            <p:ph type="sldNum" sz="quarter" idx="12"/>
          </p:nvPr>
        </p:nvSpPr>
        <p:spPr/>
        <p:txBody>
          <a:bodyPr/>
          <a:lstStyle/>
          <a:p>
            <a:fld id="{E644D668-1789-2446-A8FE-FBAAB6A98A57}" type="slidenum">
              <a:rPr lang="fr-FR" smtClean="0"/>
              <a:t>‹N°›</a:t>
            </a:fld>
            <a:endParaRPr lang="fr-FR"/>
          </a:p>
        </p:txBody>
      </p:sp>
    </p:spTree>
    <p:extLst>
      <p:ext uri="{BB962C8B-B14F-4D97-AF65-F5344CB8AC3E}">
        <p14:creationId xmlns:p14="http://schemas.microsoft.com/office/powerpoint/2010/main" val="848974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C7468F-24E0-1341-BCFC-2F44CF0B98C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BA33BC65-F464-E047-A2CD-E51F23EFBD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60387E3E-08E7-6949-8803-F6786AC8CA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243B626B-FAEB-4945-8119-FD8A9FE3DB09}"/>
              </a:ext>
            </a:extLst>
          </p:cNvPr>
          <p:cNvSpPr>
            <a:spLocks noGrp="1"/>
          </p:cNvSpPr>
          <p:nvPr>
            <p:ph type="dt" sz="half" idx="10"/>
          </p:nvPr>
        </p:nvSpPr>
        <p:spPr/>
        <p:txBody>
          <a:bodyPr/>
          <a:lstStyle/>
          <a:p>
            <a:fld id="{0C08CAAC-BA5D-4241-BF5E-E4300FF96543}" type="datetimeFigureOut">
              <a:rPr lang="fr-FR" smtClean="0"/>
              <a:t>23/02/2026</a:t>
            </a:fld>
            <a:endParaRPr lang="fr-FR"/>
          </a:p>
        </p:txBody>
      </p:sp>
      <p:sp>
        <p:nvSpPr>
          <p:cNvPr id="6" name="Espace réservé du pied de page 5">
            <a:extLst>
              <a:ext uri="{FF2B5EF4-FFF2-40B4-BE49-F238E27FC236}">
                <a16:creationId xmlns:a16="http://schemas.microsoft.com/office/drawing/2014/main" id="{D25E87EF-D517-0A45-A55F-F4BB2C932BC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276865A-0F2D-AD4E-8311-8B02938DAEAF}"/>
              </a:ext>
            </a:extLst>
          </p:cNvPr>
          <p:cNvSpPr>
            <a:spLocks noGrp="1"/>
          </p:cNvSpPr>
          <p:nvPr>
            <p:ph type="sldNum" sz="quarter" idx="12"/>
          </p:nvPr>
        </p:nvSpPr>
        <p:spPr/>
        <p:txBody>
          <a:bodyPr/>
          <a:lstStyle/>
          <a:p>
            <a:fld id="{E644D668-1789-2446-A8FE-FBAAB6A98A57}" type="slidenum">
              <a:rPr lang="fr-FR" smtClean="0"/>
              <a:t>‹N°›</a:t>
            </a:fld>
            <a:endParaRPr lang="fr-FR"/>
          </a:p>
        </p:txBody>
      </p:sp>
    </p:spTree>
    <p:extLst>
      <p:ext uri="{BB962C8B-B14F-4D97-AF65-F5344CB8AC3E}">
        <p14:creationId xmlns:p14="http://schemas.microsoft.com/office/powerpoint/2010/main" val="2511771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236844-E588-0C4E-BE0D-1C980D8A214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568BACDD-89F5-8D47-82E8-A743BAF8A3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F8616E45-BACD-8045-9DC1-2BBCAEE051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349AEB3-57E7-4949-8426-437154679132}"/>
              </a:ext>
            </a:extLst>
          </p:cNvPr>
          <p:cNvSpPr>
            <a:spLocks noGrp="1"/>
          </p:cNvSpPr>
          <p:nvPr>
            <p:ph type="dt" sz="half" idx="10"/>
          </p:nvPr>
        </p:nvSpPr>
        <p:spPr/>
        <p:txBody>
          <a:bodyPr/>
          <a:lstStyle/>
          <a:p>
            <a:fld id="{0C08CAAC-BA5D-4241-BF5E-E4300FF96543}" type="datetimeFigureOut">
              <a:rPr lang="fr-FR" smtClean="0"/>
              <a:t>23/02/2026</a:t>
            </a:fld>
            <a:endParaRPr lang="fr-FR"/>
          </a:p>
        </p:txBody>
      </p:sp>
      <p:sp>
        <p:nvSpPr>
          <p:cNvPr id="6" name="Espace réservé du pied de page 5">
            <a:extLst>
              <a:ext uri="{FF2B5EF4-FFF2-40B4-BE49-F238E27FC236}">
                <a16:creationId xmlns:a16="http://schemas.microsoft.com/office/drawing/2014/main" id="{63118945-C756-A345-9500-DB0EBA41DEC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742585D-862C-1B4B-A474-C4F874106044}"/>
              </a:ext>
            </a:extLst>
          </p:cNvPr>
          <p:cNvSpPr>
            <a:spLocks noGrp="1"/>
          </p:cNvSpPr>
          <p:nvPr>
            <p:ph type="sldNum" sz="quarter" idx="12"/>
          </p:nvPr>
        </p:nvSpPr>
        <p:spPr/>
        <p:txBody>
          <a:bodyPr/>
          <a:lstStyle/>
          <a:p>
            <a:fld id="{E644D668-1789-2446-A8FE-FBAAB6A98A57}" type="slidenum">
              <a:rPr lang="fr-FR" smtClean="0"/>
              <a:t>‹N°›</a:t>
            </a:fld>
            <a:endParaRPr lang="fr-FR"/>
          </a:p>
        </p:txBody>
      </p:sp>
    </p:spTree>
    <p:extLst>
      <p:ext uri="{BB962C8B-B14F-4D97-AF65-F5344CB8AC3E}">
        <p14:creationId xmlns:p14="http://schemas.microsoft.com/office/powerpoint/2010/main" val="3625744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66FA50D-A2AA-D641-B253-5CB1C3CF01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41005C5F-A573-BF47-B22D-DB6082DBAC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6415B77-3208-0A43-90EA-7444DC3CD7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08CAAC-BA5D-4241-BF5E-E4300FF96543}" type="datetimeFigureOut">
              <a:rPr lang="fr-FR" smtClean="0"/>
              <a:t>23/02/2026</a:t>
            </a:fld>
            <a:endParaRPr lang="fr-FR"/>
          </a:p>
        </p:txBody>
      </p:sp>
      <p:sp>
        <p:nvSpPr>
          <p:cNvPr id="5" name="Espace réservé du pied de page 4">
            <a:extLst>
              <a:ext uri="{FF2B5EF4-FFF2-40B4-BE49-F238E27FC236}">
                <a16:creationId xmlns:a16="http://schemas.microsoft.com/office/drawing/2014/main" id="{74BECAD5-BEDB-E44D-AF96-536D3D5958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1049E42A-DE6F-F645-8254-AD759D02CC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44D668-1789-2446-A8FE-FBAAB6A98A57}" type="slidenum">
              <a:rPr lang="fr-FR" smtClean="0"/>
              <a:t>‹N°›</a:t>
            </a:fld>
            <a:endParaRPr lang="fr-FR"/>
          </a:p>
        </p:txBody>
      </p:sp>
    </p:spTree>
    <p:extLst>
      <p:ext uri="{BB962C8B-B14F-4D97-AF65-F5344CB8AC3E}">
        <p14:creationId xmlns:p14="http://schemas.microsoft.com/office/powerpoint/2010/main" val="15234816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messervices.etudiant.gouv.fr/" TargetMode="Externa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messervices.etudiant.gouv.fr/envole/" TargetMode="Externa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lescrous.fr/nos-services/une-offre-de-services-riche-et-de-qualite-pour-tous-les-etudiants/des-concours-de-creation-artistique-et-culturelle-pour-les-etudiants/" TargetMode="External"/><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hyperlink" Target="https://pass.sports.gouv.fr/" TargetMode="External"/><Relationship Id="rId4" Type="http://schemas.openxmlformats.org/officeDocument/2006/relationships/hyperlink" Target="https://pass.culture.fr/"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lescrous.fr/nos-services/une-offre-de-services-riche-et-de-qualite-pour-tous-les-etudiants/culture-actions-le-dispositif-de-soutien-aux-initiatives-etudiantes-des-crous/" TargetMode="External"/><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hyperlink" Target="https://www.lescrous.fr/2023/04/la-contribution-a-la-vie-etudiante-cvec-et-les-crous/" TargetMode="External"/><Relationship Id="rId4" Type="http://schemas.openxmlformats.org/officeDocument/2006/relationships/hyperlink" Target="https://www.messervices.etudiant.gouv.fr/"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lescrous.fr/" TargetMode="External"/><Relationship Id="rId7" Type="http://schemas.openxmlformats.org/officeDocument/2006/relationships/comments" Target="../comments/comment1.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s://www.jobaviz.fr/" TargetMode="External"/><Relationship Id="rId4" Type="http://schemas.openxmlformats.org/officeDocument/2006/relationships/hyperlink" Target="https://www.lokaviz.fr/"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mesrdv.etudiant.gouv.fr/fr"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messervices.etudiant.gouv.fr/envole/"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Image 1" descr="Une image contenant texte, habits, Visage humain, personne">
            <a:extLst>
              <a:ext uri="{FF2B5EF4-FFF2-40B4-BE49-F238E27FC236}">
                <a16:creationId xmlns:a16="http://schemas.microsoft.com/office/drawing/2014/main" id="{1FD0CEBB-EEEF-01E6-12C4-3724606C623D}"/>
              </a:ext>
            </a:extLst>
          </p:cNvPr>
          <p:cNvPicPr>
            <a:picLocks noChangeAspect="1"/>
          </p:cNvPicPr>
          <p:nvPr/>
        </p:nvPicPr>
        <p:blipFill>
          <a:blip r:embed="rId2"/>
          <a:srcRect b="19"/>
          <a:stretch/>
        </p:blipFill>
        <p:spPr>
          <a:xfrm>
            <a:off x="20" y="1282"/>
            <a:ext cx="12191980" cy="6856718"/>
          </a:xfrm>
          <a:prstGeom prst="rect">
            <a:avLst/>
          </a:prstGeom>
        </p:spPr>
      </p:pic>
      <p:sp>
        <p:nvSpPr>
          <p:cNvPr id="3" name="ZoneTexte 2">
            <a:extLst>
              <a:ext uri="{FF2B5EF4-FFF2-40B4-BE49-F238E27FC236}">
                <a16:creationId xmlns:a16="http://schemas.microsoft.com/office/drawing/2014/main" id="{6618E1DD-856F-79EF-5D62-FECF8DD3A803}"/>
              </a:ext>
            </a:extLst>
          </p:cNvPr>
          <p:cNvSpPr txBox="1"/>
          <p:nvPr/>
        </p:nvSpPr>
        <p:spPr>
          <a:xfrm>
            <a:off x="8165005" y="6381155"/>
            <a:ext cx="1304964" cy="369332"/>
          </a:xfrm>
          <a:prstGeom prst="rect">
            <a:avLst/>
          </a:prstGeom>
          <a:solidFill>
            <a:srgbClr val="FAA4BD"/>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b="1">
                <a:solidFill>
                  <a:schemeClr val="bg1"/>
                </a:solidFill>
                <a:ea typeface="Calibri"/>
                <a:cs typeface="Calibri"/>
              </a:rPr>
              <a:t>2026-2027</a:t>
            </a:r>
          </a:p>
        </p:txBody>
      </p:sp>
    </p:spTree>
    <p:extLst>
      <p:ext uri="{BB962C8B-B14F-4D97-AF65-F5344CB8AC3E}">
        <p14:creationId xmlns:p14="http://schemas.microsoft.com/office/powerpoint/2010/main" val="14077172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49D6D22B-BECB-67DB-2A1F-C196B9F6B1E6}"/>
              </a:ext>
            </a:extLst>
          </p:cNvPr>
          <p:cNvPicPr>
            <a:picLocks noChangeAspect="1"/>
          </p:cNvPicPr>
          <p:nvPr/>
        </p:nvPicPr>
        <p:blipFill>
          <a:blip r:embed="rId2"/>
          <a:stretch>
            <a:fillRect/>
          </a:stretch>
        </p:blipFill>
        <p:spPr>
          <a:xfrm>
            <a:off x="0" y="0"/>
            <a:ext cx="12188390" cy="6858000"/>
          </a:xfrm>
          <a:prstGeom prst="rect">
            <a:avLst/>
          </a:prstGeom>
        </p:spPr>
      </p:pic>
      <p:sp>
        <p:nvSpPr>
          <p:cNvPr id="6" name="ZoneTexte 5">
            <a:extLst>
              <a:ext uri="{FF2B5EF4-FFF2-40B4-BE49-F238E27FC236}">
                <a16:creationId xmlns:a16="http://schemas.microsoft.com/office/drawing/2014/main" id="{236F5690-0F2D-634A-A112-029C5A846723}"/>
              </a:ext>
            </a:extLst>
          </p:cNvPr>
          <p:cNvSpPr txBox="1"/>
          <p:nvPr/>
        </p:nvSpPr>
        <p:spPr>
          <a:xfrm>
            <a:off x="0" y="6553997"/>
            <a:ext cx="3449782" cy="223138"/>
          </a:xfrm>
          <a:prstGeom prst="rect">
            <a:avLst/>
          </a:prstGeom>
          <a:noFill/>
        </p:spPr>
        <p:txBody>
          <a:bodyPr wrap="square" rtlCol="0">
            <a:spAutoFit/>
          </a:bodyPr>
          <a:lstStyle/>
          <a:p>
            <a:pPr algn="ctr"/>
            <a:r>
              <a:rPr lang="fr-FR" sz="850">
                <a:latin typeface="Marianne" panose="02000000000000000000" pitchFamily="2" charset="0"/>
              </a:rPr>
              <a:t>Mission communication • Sous-direction de la Vie étudiante</a:t>
            </a:r>
          </a:p>
        </p:txBody>
      </p:sp>
      <p:sp>
        <p:nvSpPr>
          <p:cNvPr id="7" name="ZoneTexte 6">
            <a:extLst>
              <a:ext uri="{FF2B5EF4-FFF2-40B4-BE49-F238E27FC236}">
                <a16:creationId xmlns:a16="http://schemas.microsoft.com/office/drawing/2014/main" id="{E3AF1BD8-5ACD-EC46-A4C4-E64658B23CEB}"/>
              </a:ext>
            </a:extLst>
          </p:cNvPr>
          <p:cNvSpPr txBox="1"/>
          <p:nvPr/>
        </p:nvSpPr>
        <p:spPr>
          <a:xfrm>
            <a:off x="8665294" y="6527066"/>
            <a:ext cx="3449782" cy="276999"/>
          </a:xfrm>
          <a:prstGeom prst="rect">
            <a:avLst/>
          </a:prstGeom>
          <a:noFill/>
        </p:spPr>
        <p:txBody>
          <a:bodyPr wrap="square" lIns="91440" tIns="45720" rIns="91440" bIns="45720" rtlCol="0" anchor="t">
            <a:spAutoFit/>
          </a:bodyPr>
          <a:lstStyle/>
          <a:p>
            <a:pPr algn="r"/>
            <a:r>
              <a:rPr lang="fr-FR" sz="850" dirty="0">
                <a:latin typeface="Marianne" panose="02000000000000000000" pitchFamily="2" charset="0"/>
              </a:rPr>
              <a:t>Février 2026 </a:t>
            </a:r>
            <a:r>
              <a:rPr lang="fr-FR" sz="850" dirty="0" smtClean="0">
                <a:latin typeface="Marianne" panose="02000000000000000000" pitchFamily="2" charset="0"/>
              </a:rPr>
              <a:t> </a:t>
            </a:r>
            <a:r>
              <a:rPr lang="fr-FR" sz="850" dirty="0" smtClean="0">
                <a:latin typeface="Marianne"/>
              </a:rPr>
              <a:t>• </a:t>
            </a:r>
            <a:r>
              <a:rPr lang="fr-FR" sz="1200" b="1" dirty="0">
                <a:solidFill>
                  <a:srgbClr val="FF0000"/>
                </a:solidFill>
                <a:latin typeface="Marianne ExtraBold"/>
              </a:rPr>
              <a:t>9</a:t>
            </a:r>
          </a:p>
        </p:txBody>
      </p:sp>
      <p:sp>
        <p:nvSpPr>
          <p:cNvPr id="8" name="ZoneTexte 7">
            <a:extLst>
              <a:ext uri="{FF2B5EF4-FFF2-40B4-BE49-F238E27FC236}">
                <a16:creationId xmlns:a16="http://schemas.microsoft.com/office/drawing/2014/main" id="{3E869205-5FCA-9D4E-A015-536F57E963E3}"/>
              </a:ext>
            </a:extLst>
          </p:cNvPr>
          <p:cNvSpPr txBox="1"/>
          <p:nvPr/>
        </p:nvSpPr>
        <p:spPr>
          <a:xfrm>
            <a:off x="6811617" y="2075884"/>
            <a:ext cx="6235959" cy="3170099"/>
          </a:xfrm>
          <a:prstGeom prst="rect">
            <a:avLst/>
          </a:prstGeom>
          <a:noFill/>
        </p:spPr>
        <p:txBody>
          <a:bodyPr wrap="square" rtlCol="0">
            <a:spAutoFit/>
          </a:bodyPr>
          <a:lstStyle/>
          <a:p>
            <a:pPr>
              <a:lnSpc>
                <a:spcPts val="6000"/>
              </a:lnSpc>
            </a:pPr>
            <a:r>
              <a:rPr lang="fr-FR" sz="5400" b="1">
                <a:solidFill>
                  <a:schemeClr val="bg1"/>
                </a:solidFill>
                <a:latin typeface="Marianne ExtraBold" panose="02000000000000000000" pitchFamily="2" charset="0"/>
              </a:rPr>
              <a:t>Comment faire</a:t>
            </a:r>
            <a:r>
              <a:rPr lang="fr-FR" sz="5400" b="1">
                <a:solidFill>
                  <a:schemeClr val="bg1"/>
                </a:solidFill>
                <a:latin typeface="Marianne Medium" panose="02000000000000000000" pitchFamily="2" charset="0"/>
              </a:rPr>
              <a:t> </a:t>
            </a:r>
            <a:br>
              <a:rPr lang="fr-FR" sz="5400" b="1">
                <a:solidFill>
                  <a:schemeClr val="bg1"/>
                </a:solidFill>
                <a:latin typeface="Marianne Medium" panose="02000000000000000000" pitchFamily="2" charset="0"/>
              </a:rPr>
            </a:br>
            <a:r>
              <a:rPr lang="fr-FR" sz="5000">
                <a:solidFill>
                  <a:schemeClr val="bg1"/>
                </a:solidFill>
                <a:latin typeface="Marianne Medium" panose="02000000000000000000" pitchFamily="2" charset="0"/>
              </a:rPr>
              <a:t>sa demande </a:t>
            </a:r>
            <a:br>
              <a:rPr lang="fr-FR" sz="5000">
                <a:solidFill>
                  <a:schemeClr val="bg1"/>
                </a:solidFill>
                <a:latin typeface="Marianne Medium" panose="02000000000000000000" pitchFamily="2" charset="0"/>
              </a:rPr>
            </a:br>
            <a:r>
              <a:rPr lang="fr-FR" sz="5000">
                <a:solidFill>
                  <a:schemeClr val="bg1"/>
                </a:solidFill>
                <a:latin typeface="Marianne Medium" panose="02000000000000000000" pitchFamily="2" charset="0"/>
              </a:rPr>
              <a:t>de bourse et/ou </a:t>
            </a:r>
            <a:br>
              <a:rPr lang="fr-FR" sz="5000">
                <a:solidFill>
                  <a:schemeClr val="bg1"/>
                </a:solidFill>
                <a:latin typeface="Marianne Medium" panose="02000000000000000000" pitchFamily="2" charset="0"/>
              </a:rPr>
            </a:br>
            <a:r>
              <a:rPr lang="fr-FR" sz="5000">
                <a:solidFill>
                  <a:schemeClr val="bg1"/>
                </a:solidFill>
                <a:latin typeface="Marianne Medium" panose="02000000000000000000" pitchFamily="2" charset="0"/>
              </a:rPr>
              <a:t>de logement</a:t>
            </a:r>
            <a:endParaRPr lang="fr-FR" sz="5000">
              <a:solidFill>
                <a:schemeClr val="bg1"/>
              </a:solidFill>
              <a:latin typeface="Marianne ExtraBold" panose="02000000000000000000" pitchFamily="2" charset="0"/>
            </a:endParaRPr>
          </a:p>
        </p:txBody>
      </p:sp>
      <p:cxnSp>
        <p:nvCxnSpPr>
          <p:cNvPr id="3" name="Connecteur droit 2">
            <a:extLst>
              <a:ext uri="{FF2B5EF4-FFF2-40B4-BE49-F238E27FC236}">
                <a16:creationId xmlns:a16="http://schemas.microsoft.com/office/drawing/2014/main" id="{956C640D-0F98-7D4C-9A51-B7A396D2F818}"/>
              </a:ext>
            </a:extLst>
          </p:cNvPr>
          <p:cNvCxnSpPr>
            <a:cxnSpLocks/>
          </p:cNvCxnSpPr>
          <p:nvPr/>
        </p:nvCxnSpPr>
        <p:spPr>
          <a:xfrm>
            <a:off x="6926779" y="5508926"/>
            <a:ext cx="4992226"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91745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10;&#10;Description générée automatiquement">
            <a:extLst>
              <a:ext uri="{FF2B5EF4-FFF2-40B4-BE49-F238E27FC236}">
                <a16:creationId xmlns:a16="http://schemas.microsoft.com/office/drawing/2014/main" id="{1DD12779-BC3D-7590-DC98-416311674D16}"/>
              </a:ext>
            </a:extLst>
          </p:cNvPr>
          <p:cNvPicPr>
            <a:picLocks noChangeAspect="1"/>
          </p:cNvPicPr>
          <p:nvPr/>
        </p:nvPicPr>
        <p:blipFill>
          <a:blip r:embed="rId2"/>
          <a:stretch>
            <a:fillRect/>
          </a:stretch>
        </p:blipFill>
        <p:spPr>
          <a:xfrm>
            <a:off x="514" y="0"/>
            <a:ext cx="12188390" cy="6858000"/>
          </a:xfrm>
          <a:prstGeom prst="rect">
            <a:avLst/>
          </a:prstGeom>
        </p:spPr>
      </p:pic>
      <p:sp>
        <p:nvSpPr>
          <p:cNvPr id="6" name="ZoneTexte 5">
            <a:extLst>
              <a:ext uri="{FF2B5EF4-FFF2-40B4-BE49-F238E27FC236}">
                <a16:creationId xmlns:a16="http://schemas.microsoft.com/office/drawing/2014/main" id="{0A17ACB1-9759-5C49-B7F4-038BE53BC4B8}"/>
              </a:ext>
            </a:extLst>
          </p:cNvPr>
          <p:cNvSpPr txBox="1"/>
          <p:nvPr/>
        </p:nvSpPr>
        <p:spPr>
          <a:xfrm>
            <a:off x="0" y="6553997"/>
            <a:ext cx="3449782" cy="223138"/>
          </a:xfrm>
          <a:prstGeom prst="rect">
            <a:avLst/>
          </a:prstGeom>
          <a:noFill/>
        </p:spPr>
        <p:txBody>
          <a:bodyPr wrap="square" rtlCol="0">
            <a:spAutoFit/>
          </a:bodyPr>
          <a:lstStyle/>
          <a:p>
            <a:pPr algn="ctr"/>
            <a:r>
              <a:rPr lang="fr-FR" sz="850">
                <a:latin typeface="Marianne" panose="02000000000000000000" pitchFamily="2" charset="0"/>
              </a:rPr>
              <a:t>Mission communication • Sous-direction de la Vie étudiante</a:t>
            </a:r>
          </a:p>
        </p:txBody>
      </p:sp>
      <p:sp>
        <p:nvSpPr>
          <p:cNvPr id="7" name="ZoneTexte 6">
            <a:extLst>
              <a:ext uri="{FF2B5EF4-FFF2-40B4-BE49-F238E27FC236}">
                <a16:creationId xmlns:a16="http://schemas.microsoft.com/office/drawing/2014/main" id="{3C96AC02-7AFE-9B42-BE95-1A094CE30146}"/>
              </a:ext>
            </a:extLst>
          </p:cNvPr>
          <p:cNvSpPr txBox="1"/>
          <p:nvPr/>
        </p:nvSpPr>
        <p:spPr>
          <a:xfrm>
            <a:off x="8665294" y="6517950"/>
            <a:ext cx="3449782" cy="276999"/>
          </a:xfrm>
          <a:prstGeom prst="rect">
            <a:avLst/>
          </a:prstGeom>
          <a:noFill/>
        </p:spPr>
        <p:txBody>
          <a:bodyPr wrap="square" lIns="91440" tIns="45720" rIns="91440" bIns="45720" rtlCol="0" anchor="t">
            <a:spAutoFit/>
          </a:bodyPr>
          <a:lstStyle/>
          <a:p>
            <a:pPr algn="r"/>
            <a:r>
              <a:rPr lang="fr-FR" sz="850" dirty="0">
                <a:latin typeface="Marianne" panose="02000000000000000000" pitchFamily="2" charset="0"/>
              </a:rPr>
              <a:t>Février 2026 </a:t>
            </a:r>
            <a:r>
              <a:rPr lang="fr-FR" sz="850" dirty="0" smtClean="0">
                <a:latin typeface="Marianne"/>
              </a:rPr>
              <a:t>• </a:t>
            </a:r>
            <a:r>
              <a:rPr lang="fr-FR" sz="1200" b="1" dirty="0">
                <a:solidFill>
                  <a:srgbClr val="FF0000"/>
                </a:solidFill>
                <a:latin typeface="Marianne ExtraBold"/>
              </a:rPr>
              <a:t>10</a:t>
            </a:r>
          </a:p>
        </p:txBody>
      </p:sp>
      <p:sp>
        <p:nvSpPr>
          <p:cNvPr id="8" name="ZoneTexte 7">
            <a:extLst>
              <a:ext uri="{FF2B5EF4-FFF2-40B4-BE49-F238E27FC236}">
                <a16:creationId xmlns:a16="http://schemas.microsoft.com/office/drawing/2014/main" id="{F25A2302-358E-E947-9338-2B93CD150B52}"/>
              </a:ext>
            </a:extLst>
          </p:cNvPr>
          <p:cNvSpPr txBox="1"/>
          <p:nvPr/>
        </p:nvSpPr>
        <p:spPr>
          <a:xfrm>
            <a:off x="3110513" y="2032557"/>
            <a:ext cx="8371169" cy="1015663"/>
          </a:xfrm>
          <a:prstGeom prst="rect">
            <a:avLst/>
          </a:prstGeom>
          <a:noFill/>
        </p:spPr>
        <p:txBody>
          <a:bodyPr wrap="square" rtlCol="0">
            <a:spAutoFit/>
          </a:bodyPr>
          <a:lstStyle/>
          <a:p>
            <a:r>
              <a:rPr lang="fr-FR" sz="3000" b="1">
                <a:solidFill>
                  <a:srgbClr val="5BC4E9"/>
                </a:solidFill>
                <a:latin typeface="Marianne ExtraBold" panose="02000000000000000000" pitchFamily="2" charset="0"/>
              </a:rPr>
              <a:t>Comment faire </a:t>
            </a:r>
            <a:r>
              <a:rPr lang="fr-FR" sz="3000">
                <a:solidFill>
                  <a:srgbClr val="5BC4E9"/>
                </a:solidFill>
                <a:latin typeface="Marianne Medium" panose="02000000000000000000" pitchFamily="2" charset="0"/>
              </a:rPr>
              <a:t>sa demande de bourse </a:t>
            </a:r>
            <a:br>
              <a:rPr lang="fr-FR" sz="3000">
                <a:solidFill>
                  <a:srgbClr val="5BC4E9"/>
                </a:solidFill>
                <a:latin typeface="Marianne Medium" panose="02000000000000000000" pitchFamily="2" charset="0"/>
              </a:rPr>
            </a:br>
            <a:r>
              <a:rPr lang="fr-FR" sz="3000">
                <a:solidFill>
                  <a:srgbClr val="5BC4E9"/>
                </a:solidFill>
                <a:latin typeface="Marianne Medium" panose="02000000000000000000" pitchFamily="2" charset="0"/>
              </a:rPr>
              <a:t>et/ou de logement</a:t>
            </a:r>
          </a:p>
        </p:txBody>
      </p:sp>
      <p:sp>
        <p:nvSpPr>
          <p:cNvPr id="9" name="ZoneTexte 8">
            <a:extLst>
              <a:ext uri="{FF2B5EF4-FFF2-40B4-BE49-F238E27FC236}">
                <a16:creationId xmlns:a16="http://schemas.microsoft.com/office/drawing/2014/main" id="{62C081DA-FAFD-1144-A436-955A602E2E5C}"/>
              </a:ext>
            </a:extLst>
          </p:cNvPr>
          <p:cNvSpPr txBox="1"/>
          <p:nvPr/>
        </p:nvSpPr>
        <p:spPr>
          <a:xfrm>
            <a:off x="3210121" y="3048220"/>
            <a:ext cx="7009882" cy="2739211"/>
          </a:xfrm>
          <a:prstGeom prst="rect">
            <a:avLst/>
          </a:prstGeom>
          <a:noFill/>
        </p:spPr>
        <p:txBody>
          <a:bodyPr wrap="square" lIns="91440" tIns="45720" rIns="91440" bIns="45720" rtlCol="0" anchor="t">
            <a:spAutoFit/>
          </a:bodyPr>
          <a:lstStyle/>
          <a:p>
            <a:r>
              <a:rPr lang="fr-FR" sz="1400" dirty="0">
                <a:effectLst/>
                <a:latin typeface="Marianne Medium"/>
              </a:rPr>
              <a:t>La demande de bourse sur critères sociaux se fait à travers une procédure unique appelée </a:t>
            </a:r>
            <a:r>
              <a:rPr lang="fr-FR" sz="1400" b="1" dirty="0">
                <a:solidFill>
                  <a:srgbClr val="E1000F"/>
                </a:solidFill>
                <a:effectLst/>
                <a:latin typeface="Marianne"/>
              </a:rPr>
              <a:t>"Dossier social étudiant" (</a:t>
            </a:r>
            <a:r>
              <a:rPr lang="fr-FR" sz="1400" b="1" dirty="0" err="1">
                <a:solidFill>
                  <a:srgbClr val="E1000F"/>
                </a:solidFill>
                <a:effectLst/>
                <a:latin typeface="Marianne"/>
              </a:rPr>
              <a:t>DSE</a:t>
            </a:r>
            <a:r>
              <a:rPr lang="fr-FR" sz="1400" b="1" dirty="0">
                <a:solidFill>
                  <a:srgbClr val="E1000F"/>
                </a:solidFill>
                <a:effectLst/>
                <a:latin typeface="Marianne"/>
              </a:rPr>
              <a:t>)</a:t>
            </a:r>
            <a:r>
              <a:rPr lang="fr-FR" sz="1400" b="1" dirty="0">
                <a:effectLst/>
                <a:latin typeface="Marianne"/>
              </a:rPr>
              <a:t>.</a:t>
            </a:r>
          </a:p>
          <a:p>
            <a:endParaRPr lang="fr-FR" sz="1100" b="1" dirty="0">
              <a:effectLst/>
              <a:latin typeface="Marianne" panose="02000000000000000000" pitchFamily="2" charset="0"/>
            </a:endParaRPr>
          </a:p>
          <a:p>
            <a:r>
              <a:rPr lang="fr-FR" sz="1000" b="1" dirty="0">
                <a:effectLst/>
                <a:latin typeface="Marianne"/>
              </a:rPr>
              <a:t>La procédure du </a:t>
            </a:r>
            <a:r>
              <a:rPr lang="fr-FR" sz="1000" b="1" dirty="0" err="1">
                <a:effectLst/>
                <a:latin typeface="Marianne"/>
              </a:rPr>
              <a:t>DSE</a:t>
            </a:r>
            <a:r>
              <a:rPr lang="fr-FR" sz="1000" b="1" dirty="0">
                <a:effectLst/>
                <a:latin typeface="Marianne"/>
              </a:rPr>
              <a:t> concerne les demandes de bourse sur critères sociaux</a:t>
            </a:r>
            <a:r>
              <a:rPr lang="fr-FR" sz="1000" b="1" dirty="0">
                <a:latin typeface="Marianne"/>
              </a:rPr>
              <a:t> des établissements </a:t>
            </a:r>
            <a:r>
              <a:rPr lang="fr-FR" sz="1000" b="1" dirty="0">
                <a:effectLst/>
                <a:latin typeface="Marianne"/>
              </a:rPr>
              <a:t>:</a:t>
            </a:r>
          </a:p>
          <a:p>
            <a:pPr marL="171450" indent="-171450">
              <a:spcBef>
                <a:spcPts val="600"/>
              </a:spcBef>
              <a:buClr>
                <a:srgbClr val="5BC4E9"/>
              </a:buClr>
              <a:buFont typeface="Arial" panose="020B0604020202020204" pitchFamily="34" charset="0"/>
              <a:buChar char="•"/>
            </a:pPr>
            <a:r>
              <a:rPr lang="fr-FR" sz="1100" dirty="0">
                <a:latin typeface="Marianne"/>
              </a:rPr>
              <a:t>du ministère de l'Éducation Nationale, de l'Enseignement Supérieur et de la Recherche et de l’Espace</a:t>
            </a:r>
          </a:p>
          <a:p>
            <a:pPr marL="171450" indent="-171450">
              <a:spcBef>
                <a:spcPts val="600"/>
              </a:spcBef>
              <a:buClr>
                <a:srgbClr val="5BC4E9"/>
              </a:buClr>
              <a:buFont typeface="Arial" panose="020B0604020202020204" pitchFamily="34" charset="0"/>
              <a:buChar char="•"/>
            </a:pPr>
            <a:r>
              <a:rPr lang="fr-FR" sz="1100" dirty="0">
                <a:latin typeface="Marianne"/>
              </a:rPr>
              <a:t>du ministère de la Culture</a:t>
            </a:r>
          </a:p>
          <a:p>
            <a:pPr marL="171450" indent="-171450">
              <a:spcBef>
                <a:spcPts val="600"/>
              </a:spcBef>
              <a:buClr>
                <a:srgbClr val="5BC4E9"/>
              </a:buClr>
              <a:buFont typeface="Arial" panose="020B0604020202020204" pitchFamily="34" charset="0"/>
              <a:buChar char="•"/>
            </a:pPr>
            <a:r>
              <a:rPr lang="fr-FR" sz="1100" dirty="0">
                <a:latin typeface="Marianne"/>
              </a:rPr>
              <a:t>du ministère de l'Agriculture et de la Souveraineté alimentaire </a:t>
            </a:r>
          </a:p>
          <a:p>
            <a:pPr marL="171450" indent="-171450">
              <a:spcBef>
                <a:spcPts val="600"/>
              </a:spcBef>
              <a:buClr>
                <a:srgbClr val="5BC4E9"/>
              </a:buClr>
              <a:buFont typeface="Arial" panose="020B0604020202020204" pitchFamily="34" charset="0"/>
              <a:buChar char="•"/>
            </a:pPr>
            <a:r>
              <a:rPr lang="fr-FR" sz="1100" dirty="0">
                <a:latin typeface="Marianne"/>
              </a:rPr>
              <a:t>du ministère de l'Économie, des Finances et de la Souveraineté industrielle et numérique (écoles de l'Institut Mines-Telecom et du GENES)</a:t>
            </a:r>
            <a:endParaRPr lang="fr-FR" dirty="0"/>
          </a:p>
          <a:p>
            <a:pPr marL="171450" indent="-171450">
              <a:spcBef>
                <a:spcPts val="600"/>
              </a:spcBef>
              <a:buClr>
                <a:srgbClr val="5BC4E9"/>
              </a:buClr>
              <a:buFont typeface="Arial" panose="020B0604020202020204" pitchFamily="34" charset="0"/>
              <a:buChar char="•"/>
            </a:pPr>
            <a:r>
              <a:rPr lang="fr-FR" sz="1100" dirty="0">
                <a:latin typeface="Marianne"/>
              </a:rPr>
              <a:t>du ministère des Armées (</a:t>
            </a:r>
            <a:r>
              <a:rPr lang="fr-FR" sz="1100" dirty="0" err="1">
                <a:latin typeface="Marianne"/>
              </a:rPr>
              <a:t>ISAE-SUPAERO</a:t>
            </a:r>
            <a:r>
              <a:rPr lang="fr-FR" sz="1100" dirty="0">
                <a:latin typeface="Marianne"/>
              </a:rPr>
              <a:t>, IP Paris, </a:t>
            </a:r>
            <a:r>
              <a:rPr lang="fr-FR" sz="1100" dirty="0" err="1">
                <a:latin typeface="Marianne"/>
              </a:rPr>
              <a:t>ENSTA</a:t>
            </a:r>
            <a:r>
              <a:rPr lang="fr-FR" sz="1100" dirty="0">
                <a:latin typeface="Marianne"/>
              </a:rPr>
              <a:t> )</a:t>
            </a:r>
          </a:p>
          <a:p>
            <a:pPr marL="171450" indent="-171450">
              <a:spcBef>
                <a:spcPts val="600"/>
              </a:spcBef>
              <a:buClr>
                <a:srgbClr val="5BC4E9"/>
              </a:buClr>
              <a:buFont typeface="Arial" panose="020B0604020202020204" pitchFamily="34" charset="0"/>
              <a:buChar char="•"/>
            </a:pPr>
            <a:r>
              <a:rPr lang="fr-FR" sz="1100" dirty="0">
                <a:latin typeface="Marianne"/>
              </a:rPr>
              <a:t>du ministère </a:t>
            </a:r>
            <a:r>
              <a:rPr lang="fr-FR" sz="1100" dirty="0">
                <a:effectLst/>
                <a:latin typeface="Marianne"/>
              </a:rPr>
              <a:t>de</a:t>
            </a:r>
            <a:r>
              <a:rPr lang="fr-FR" sz="1100" dirty="0">
                <a:latin typeface="Marianne"/>
              </a:rPr>
              <a:t> la</a:t>
            </a:r>
            <a:r>
              <a:rPr lang="fr-FR" sz="1100" dirty="0">
                <a:effectLst/>
                <a:latin typeface="Marianne"/>
              </a:rPr>
              <a:t> Transition écologique</a:t>
            </a:r>
            <a:r>
              <a:rPr lang="fr-FR" sz="1100" dirty="0">
                <a:latin typeface="Marianne"/>
              </a:rPr>
              <a:t>, de la Biodiversité, de la Forêt, de la Mer</a:t>
            </a:r>
            <a:r>
              <a:rPr lang="fr-FR" sz="1100" dirty="0">
                <a:effectLst/>
                <a:latin typeface="Marianne"/>
              </a:rPr>
              <a:t> et de la </a:t>
            </a:r>
            <a:r>
              <a:rPr lang="fr-FR" sz="1100" dirty="0">
                <a:latin typeface="Marianne"/>
              </a:rPr>
              <a:t>Pêche  </a:t>
            </a:r>
            <a:r>
              <a:rPr lang="fr-FR" sz="1100" dirty="0">
                <a:effectLst/>
                <a:latin typeface="Marianne"/>
              </a:rPr>
              <a:t>(ENTPE </a:t>
            </a:r>
            <a:r>
              <a:rPr lang="fr-FR" sz="1100" dirty="0">
                <a:latin typeface="Marianne"/>
              </a:rPr>
              <a:t>,</a:t>
            </a:r>
            <a:r>
              <a:rPr lang="fr-FR" sz="1100" dirty="0">
                <a:effectLst/>
                <a:latin typeface="Marianne"/>
              </a:rPr>
              <a:t> ENM,ENPC et lycées maritimes)</a:t>
            </a:r>
            <a:endParaRPr lang="fr-FR" sz="1100" dirty="0">
              <a:latin typeface="Marianne"/>
            </a:endParaRPr>
          </a:p>
        </p:txBody>
      </p:sp>
      <p:sp>
        <p:nvSpPr>
          <p:cNvPr id="10" name="ZoneTexte 9">
            <a:extLst>
              <a:ext uri="{FF2B5EF4-FFF2-40B4-BE49-F238E27FC236}">
                <a16:creationId xmlns:a16="http://schemas.microsoft.com/office/drawing/2014/main" id="{B209711A-82DD-B344-ABF3-192A79DB771A}"/>
              </a:ext>
            </a:extLst>
          </p:cNvPr>
          <p:cNvSpPr txBox="1"/>
          <p:nvPr/>
        </p:nvSpPr>
        <p:spPr>
          <a:xfrm>
            <a:off x="8665294" y="786983"/>
            <a:ext cx="3432748" cy="515526"/>
          </a:xfrm>
          <a:prstGeom prst="rect">
            <a:avLst/>
          </a:prstGeom>
          <a:noFill/>
        </p:spPr>
        <p:txBody>
          <a:bodyPr wrap="square" lIns="91440" tIns="45720" rIns="91440" bIns="45720" rtlCol="0" anchor="t">
            <a:spAutoFit/>
          </a:bodyPr>
          <a:lstStyle/>
          <a:p>
            <a:pPr algn="r"/>
            <a:r>
              <a:rPr lang="fr-FR" sz="1500" b="1">
                <a:solidFill>
                  <a:schemeClr val="bg1"/>
                </a:solidFill>
                <a:latin typeface="Marianne ExtraBold"/>
              </a:rPr>
              <a:t>GUIDE DE L’ÉTUDIANT</a:t>
            </a:r>
          </a:p>
          <a:p>
            <a:pPr algn="r"/>
            <a:r>
              <a:rPr lang="fr-FR" sz="1250" b="1">
                <a:solidFill>
                  <a:schemeClr val="bg1"/>
                </a:solidFill>
                <a:latin typeface="Marianne"/>
              </a:rPr>
              <a:t>2026</a:t>
            </a:r>
            <a:endParaRPr lang="fr-FR" sz="1250" b="1">
              <a:solidFill>
                <a:schemeClr val="bg1"/>
              </a:solidFill>
              <a:latin typeface="Marianne" panose="02000000000000000000" pitchFamily="2" charset="0"/>
            </a:endParaRPr>
          </a:p>
        </p:txBody>
      </p:sp>
    </p:spTree>
    <p:extLst>
      <p:ext uri="{BB962C8B-B14F-4D97-AF65-F5344CB8AC3E}">
        <p14:creationId xmlns:p14="http://schemas.microsoft.com/office/powerpoint/2010/main" val="33210228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44F383F2-8FBB-22F8-8FC8-D5917B1BA10E}"/>
              </a:ext>
            </a:extLst>
          </p:cNvPr>
          <p:cNvPicPr>
            <a:picLocks noChangeAspect="1"/>
          </p:cNvPicPr>
          <p:nvPr/>
        </p:nvPicPr>
        <p:blipFill>
          <a:blip r:embed="rId2"/>
          <a:stretch>
            <a:fillRect/>
          </a:stretch>
        </p:blipFill>
        <p:spPr>
          <a:xfrm>
            <a:off x="1805" y="0"/>
            <a:ext cx="12188390" cy="6858000"/>
          </a:xfrm>
          <a:prstGeom prst="rect">
            <a:avLst/>
          </a:prstGeom>
        </p:spPr>
      </p:pic>
      <p:sp>
        <p:nvSpPr>
          <p:cNvPr id="6" name="ZoneTexte 5">
            <a:extLst>
              <a:ext uri="{FF2B5EF4-FFF2-40B4-BE49-F238E27FC236}">
                <a16:creationId xmlns:a16="http://schemas.microsoft.com/office/drawing/2014/main" id="{236F5690-0F2D-634A-A112-029C5A846723}"/>
              </a:ext>
            </a:extLst>
          </p:cNvPr>
          <p:cNvSpPr txBox="1"/>
          <p:nvPr/>
        </p:nvSpPr>
        <p:spPr>
          <a:xfrm>
            <a:off x="0" y="6553997"/>
            <a:ext cx="3449782" cy="223138"/>
          </a:xfrm>
          <a:prstGeom prst="rect">
            <a:avLst/>
          </a:prstGeom>
          <a:noFill/>
        </p:spPr>
        <p:txBody>
          <a:bodyPr wrap="square" rtlCol="0">
            <a:spAutoFit/>
          </a:bodyPr>
          <a:lstStyle/>
          <a:p>
            <a:pPr algn="ctr"/>
            <a:r>
              <a:rPr lang="fr-FR" sz="850">
                <a:latin typeface="Marianne" panose="02000000000000000000" pitchFamily="2" charset="0"/>
              </a:rPr>
              <a:t>Mission communication • Sous-direction de la Vie étudiante</a:t>
            </a:r>
          </a:p>
        </p:txBody>
      </p:sp>
      <p:sp>
        <p:nvSpPr>
          <p:cNvPr id="7" name="ZoneTexte 6">
            <a:extLst>
              <a:ext uri="{FF2B5EF4-FFF2-40B4-BE49-F238E27FC236}">
                <a16:creationId xmlns:a16="http://schemas.microsoft.com/office/drawing/2014/main" id="{E3AF1BD8-5ACD-EC46-A4C4-E64658B23CEB}"/>
              </a:ext>
            </a:extLst>
          </p:cNvPr>
          <p:cNvSpPr txBox="1"/>
          <p:nvPr/>
        </p:nvSpPr>
        <p:spPr>
          <a:xfrm>
            <a:off x="8665294" y="6517950"/>
            <a:ext cx="3449782" cy="276999"/>
          </a:xfrm>
          <a:prstGeom prst="rect">
            <a:avLst/>
          </a:prstGeom>
          <a:noFill/>
        </p:spPr>
        <p:txBody>
          <a:bodyPr wrap="square" lIns="91440" tIns="45720" rIns="91440" bIns="45720" rtlCol="0" anchor="t">
            <a:spAutoFit/>
          </a:bodyPr>
          <a:lstStyle/>
          <a:p>
            <a:pPr algn="r"/>
            <a:r>
              <a:rPr lang="fr-FR" sz="850" dirty="0">
                <a:latin typeface="Marianne" panose="02000000000000000000" pitchFamily="2" charset="0"/>
              </a:rPr>
              <a:t>Février 2026 </a:t>
            </a:r>
            <a:r>
              <a:rPr lang="fr-FR" sz="850" dirty="0" smtClean="0">
                <a:latin typeface="Marianne"/>
              </a:rPr>
              <a:t>• </a:t>
            </a:r>
            <a:r>
              <a:rPr lang="fr-FR" sz="1200" b="1" dirty="0">
                <a:solidFill>
                  <a:srgbClr val="FF0000"/>
                </a:solidFill>
                <a:latin typeface="Marianne ExtraBold"/>
              </a:rPr>
              <a:t>11</a:t>
            </a:r>
          </a:p>
        </p:txBody>
      </p:sp>
      <p:sp>
        <p:nvSpPr>
          <p:cNvPr id="8" name="ZoneTexte 7">
            <a:extLst>
              <a:ext uri="{FF2B5EF4-FFF2-40B4-BE49-F238E27FC236}">
                <a16:creationId xmlns:a16="http://schemas.microsoft.com/office/drawing/2014/main" id="{3E869205-5FCA-9D4E-A015-536F57E963E3}"/>
              </a:ext>
            </a:extLst>
          </p:cNvPr>
          <p:cNvSpPr txBox="1"/>
          <p:nvPr/>
        </p:nvSpPr>
        <p:spPr>
          <a:xfrm>
            <a:off x="6962186" y="2631451"/>
            <a:ext cx="3954955" cy="2400657"/>
          </a:xfrm>
          <a:prstGeom prst="rect">
            <a:avLst/>
          </a:prstGeom>
          <a:noFill/>
        </p:spPr>
        <p:txBody>
          <a:bodyPr wrap="square" rtlCol="0">
            <a:spAutoFit/>
          </a:bodyPr>
          <a:lstStyle/>
          <a:p>
            <a:pPr>
              <a:lnSpc>
                <a:spcPts val="6000"/>
              </a:lnSpc>
            </a:pPr>
            <a:r>
              <a:rPr lang="fr-FR" sz="6000" b="1">
                <a:solidFill>
                  <a:schemeClr val="bg1"/>
                </a:solidFill>
                <a:latin typeface="Marianne ExtraBold" panose="02000000000000000000" pitchFamily="2" charset="0"/>
              </a:rPr>
              <a:t>Le dossier social </a:t>
            </a:r>
            <a:r>
              <a:rPr lang="fr-FR" sz="6000">
                <a:solidFill>
                  <a:schemeClr val="bg1"/>
                </a:solidFill>
                <a:latin typeface="Marianne Medium" panose="02000000000000000000" pitchFamily="2" charset="0"/>
              </a:rPr>
              <a:t>étudiant</a:t>
            </a:r>
            <a:endParaRPr lang="fr-FR" sz="6000" b="1">
              <a:solidFill>
                <a:schemeClr val="bg1"/>
              </a:solidFill>
              <a:latin typeface="Marianne ExtraBold" panose="02000000000000000000" pitchFamily="2" charset="0"/>
            </a:endParaRPr>
          </a:p>
        </p:txBody>
      </p:sp>
    </p:spTree>
    <p:extLst>
      <p:ext uri="{BB962C8B-B14F-4D97-AF65-F5344CB8AC3E}">
        <p14:creationId xmlns:p14="http://schemas.microsoft.com/office/powerpoint/2010/main" val="95583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descr="Une image contenant texte&#10;&#10;Description générée automatiquement">
            <a:extLst>
              <a:ext uri="{FF2B5EF4-FFF2-40B4-BE49-F238E27FC236}">
                <a16:creationId xmlns:a16="http://schemas.microsoft.com/office/drawing/2014/main" id="{049C4510-786B-31DE-A9CB-B9897D5A9B2E}"/>
              </a:ext>
            </a:extLst>
          </p:cNvPr>
          <p:cNvPicPr>
            <a:picLocks noChangeAspect="1"/>
          </p:cNvPicPr>
          <p:nvPr/>
        </p:nvPicPr>
        <p:blipFill>
          <a:blip r:embed="rId2"/>
          <a:stretch>
            <a:fillRect/>
          </a:stretch>
        </p:blipFill>
        <p:spPr>
          <a:xfrm>
            <a:off x="1804" y="0"/>
            <a:ext cx="12190195" cy="6859016"/>
          </a:xfrm>
          <a:prstGeom prst="rect">
            <a:avLst/>
          </a:prstGeom>
        </p:spPr>
      </p:pic>
      <p:sp>
        <p:nvSpPr>
          <p:cNvPr id="6" name="ZoneTexte 5">
            <a:extLst>
              <a:ext uri="{FF2B5EF4-FFF2-40B4-BE49-F238E27FC236}">
                <a16:creationId xmlns:a16="http://schemas.microsoft.com/office/drawing/2014/main" id="{0A17ACB1-9759-5C49-B7F4-038BE53BC4B8}"/>
              </a:ext>
            </a:extLst>
          </p:cNvPr>
          <p:cNvSpPr txBox="1"/>
          <p:nvPr/>
        </p:nvSpPr>
        <p:spPr>
          <a:xfrm>
            <a:off x="0" y="6553997"/>
            <a:ext cx="3449782" cy="223138"/>
          </a:xfrm>
          <a:prstGeom prst="rect">
            <a:avLst/>
          </a:prstGeom>
          <a:noFill/>
        </p:spPr>
        <p:txBody>
          <a:bodyPr wrap="square" rtlCol="0">
            <a:spAutoFit/>
          </a:bodyPr>
          <a:lstStyle/>
          <a:p>
            <a:pPr algn="ctr"/>
            <a:r>
              <a:rPr lang="fr-FR" sz="850">
                <a:latin typeface="Marianne" panose="02000000000000000000" pitchFamily="2" charset="0"/>
              </a:rPr>
              <a:t>Mission communication • Sous-direction de la Vie étudiante</a:t>
            </a:r>
          </a:p>
        </p:txBody>
      </p:sp>
      <p:sp>
        <p:nvSpPr>
          <p:cNvPr id="7" name="ZoneTexte 6">
            <a:extLst>
              <a:ext uri="{FF2B5EF4-FFF2-40B4-BE49-F238E27FC236}">
                <a16:creationId xmlns:a16="http://schemas.microsoft.com/office/drawing/2014/main" id="{3C96AC02-7AFE-9B42-BE95-1A094CE30146}"/>
              </a:ext>
            </a:extLst>
          </p:cNvPr>
          <p:cNvSpPr txBox="1"/>
          <p:nvPr/>
        </p:nvSpPr>
        <p:spPr>
          <a:xfrm>
            <a:off x="8665294" y="6517950"/>
            <a:ext cx="3449782" cy="276999"/>
          </a:xfrm>
          <a:prstGeom prst="rect">
            <a:avLst/>
          </a:prstGeom>
          <a:noFill/>
        </p:spPr>
        <p:txBody>
          <a:bodyPr wrap="square" lIns="91440" tIns="45720" rIns="91440" bIns="45720" rtlCol="0" anchor="t">
            <a:spAutoFit/>
          </a:bodyPr>
          <a:lstStyle/>
          <a:p>
            <a:pPr algn="r"/>
            <a:r>
              <a:rPr lang="fr-FR" sz="850" dirty="0">
                <a:latin typeface="Marianne" panose="02000000000000000000" pitchFamily="2" charset="0"/>
              </a:rPr>
              <a:t>Février 2026 </a:t>
            </a:r>
            <a:r>
              <a:rPr lang="fr-FR" sz="850" dirty="0" smtClean="0">
                <a:latin typeface="Marianne"/>
              </a:rPr>
              <a:t>• </a:t>
            </a:r>
            <a:r>
              <a:rPr lang="fr-FR" sz="1200" b="1" dirty="0">
                <a:solidFill>
                  <a:srgbClr val="FF0000"/>
                </a:solidFill>
                <a:latin typeface="Marianne ExtraBold"/>
              </a:rPr>
              <a:t>12</a:t>
            </a:r>
          </a:p>
        </p:txBody>
      </p:sp>
      <p:sp>
        <p:nvSpPr>
          <p:cNvPr id="8" name="ZoneTexte 7">
            <a:extLst>
              <a:ext uri="{FF2B5EF4-FFF2-40B4-BE49-F238E27FC236}">
                <a16:creationId xmlns:a16="http://schemas.microsoft.com/office/drawing/2014/main" id="{F25A2302-358E-E947-9338-2B93CD150B52}"/>
              </a:ext>
            </a:extLst>
          </p:cNvPr>
          <p:cNvSpPr txBox="1"/>
          <p:nvPr/>
        </p:nvSpPr>
        <p:spPr>
          <a:xfrm>
            <a:off x="3110514" y="2032557"/>
            <a:ext cx="7947810" cy="553998"/>
          </a:xfrm>
          <a:prstGeom prst="rect">
            <a:avLst/>
          </a:prstGeom>
          <a:noFill/>
        </p:spPr>
        <p:txBody>
          <a:bodyPr wrap="square" rtlCol="0">
            <a:spAutoFit/>
          </a:bodyPr>
          <a:lstStyle/>
          <a:p>
            <a:r>
              <a:rPr lang="fr-FR" sz="3000" b="1">
                <a:solidFill>
                  <a:srgbClr val="178D81"/>
                </a:solidFill>
                <a:latin typeface="Marianne ExtraBold" panose="02000000000000000000" pitchFamily="2" charset="0"/>
              </a:rPr>
              <a:t>Le dossier social </a:t>
            </a:r>
            <a:r>
              <a:rPr lang="fr-FR" sz="3000">
                <a:solidFill>
                  <a:srgbClr val="178D81"/>
                </a:solidFill>
                <a:latin typeface="Marianne Medium" panose="02000000000000000000" pitchFamily="2" charset="0"/>
              </a:rPr>
              <a:t>étudiant</a:t>
            </a:r>
            <a:endParaRPr lang="fr-FR" sz="3000" b="1">
              <a:solidFill>
                <a:srgbClr val="178D81"/>
              </a:solidFill>
              <a:latin typeface="Marianne ExtraBold" panose="02000000000000000000" pitchFamily="2" charset="0"/>
            </a:endParaRPr>
          </a:p>
        </p:txBody>
      </p:sp>
      <p:sp>
        <p:nvSpPr>
          <p:cNvPr id="9" name="ZoneTexte 8">
            <a:extLst>
              <a:ext uri="{FF2B5EF4-FFF2-40B4-BE49-F238E27FC236}">
                <a16:creationId xmlns:a16="http://schemas.microsoft.com/office/drawing/2014/main" id="{62C081DA-FAFD-1144-A436-955A602E2E5C}"/>
              </a:ext>
            </a:extLst>
          </p:cNvPr>
          <p:cNvSpPr txBox="1"/>
          <p:nvPr/>
        </p:nvSpPr>
        <p:spPr>
          <a:xfrm>
            <a:off x="2204858" y="2967203"/>
            <a:ext cx="4023505" cy="2816156"/>
          </a:xfrm>
          <a:prstGeom prst="rect">
            <a:avLst/>
          </a:prstGeom>
          <a:noFill/>
        </p:spPr>
        <p:txBody>
          <a:bodyPr wrap="square" lIns="91440" tIns="45720" rIns="91440" bIns="45720" rtlCol="0" anchor="t">
            <a:spAutoFit/>
          </a:bodyPr>
          <a:lstStyle/>
          <a:p>
            <a:r>
              <a:rPr lang="fr-FR" sz="1200" b="1" dirty="0">
                <a:latin typeface="Marianne"/>
              </a:rPr>
              <a:t>Faire sa demande</a:t>
            </a:r>
            <a:endParaRPr lang="en-US" sz="1200" dirty="0">
              <a:latin typeface="Marianne"/>
            </a:endParaRPr>
          </a:p>
          <a:p>
            <a:endParaRPr lang="fr-FR" sz="1100" dirty="0">
              <a:latin typeface="Marianne"/>
            </a:endParaRPr>
          </a:p>
          <a:p>
            <a:r>
              <a:rPr lang="fr-FR" sz="1100" dirty="0">
                <a:latin typeface="Marianne"/>
              </a:rPr>
              <a:t>Dès le 2 mars</a:t>
            </a:r>
            <a:r>
              <a:rPr lang="fr-FR" sz="1100" dirty="0">
                <a:effectLst/>
                <a:latin typeface="Marianne"/>
              </a:rPr>
              <a:t> </a:t>
            </a:r>
            <a:r>
              <a:rPr lang="fr-FR" sz="1100" dirty="0">
                <a:latin typeface="Marianne"/>
              </a:rPr>
              <a:t>2026</a:t>
            </a:r>
            <a:r>
              <a:rPr lang="fr-FR" sz="1100" dirty="0">
                <a:effectLst/>
                <a:latin typeface="Marianne"/>
              </a:rPr>
              <a:t>, </a:t>
            </a:r>
            <a:r>
              <a:rPr lang="fr-FR" sz="1100" b="1" dirty="0">
                <a:solidFill>
                  <a:srgbClr val="E1000F"/>
                </a:solidFill>
                <a:effectLst/>
                <a:latin typeface="Marianne Medium"/>
              </a:rPr>
              <a:t>connectez-vous</a:t>
            </a:r>
            <a:r>
              <a:rPr lang="fr-FR" sz="1100" dirty="0">
                <a:solidFill>
                  <a:srgbClr val="E2000F"/>
                </a:solidFill>
                <a:effectLst/>
                <a:latin typeface="Marianne Medium"/>
              </a:rPr>
              <a:t> </a:t>
            </a:r>
            <a:r>
              <a:rPr lang="fr-FR" sz="1100" dirty="0">
                <a:effectLst/>
                <a:latin typeface="Marianne Medium"/>
              </a:rPr>
              <a:t>sur </a:t>
            </a:r>
            <a:r>
              <a:rPr lang="fr-FR" sz="1100" b="1" dirty="0">
                <a:effectLst/>
                <a:latin typeface="Marianne Medium"/>
                <a:hlinkClick r:id="rId3">
                  <a:extLst>
                    <a:ext uri="{A12FA001-AC4F-418D-AE19-62706E023703}">
                      <ahyp:hlinkClr xmlns:ahyp="http://schemas.microsoft.com/office/drawing/2018/hyperlinkcolor" xmlns="" val="tx"/>
                    </a:ext>
                  </a:extLst>
                </a:hlinkClick>
              </a:rPr>
              <a:t>messervices.etudiant.gouv.fr</a:t>
            </a:r>
            <a:r>
              <a:rPr lang="fr-FR" sz="1100" dirty="0">
                <a:effectLst/>
                <a:latin typeface="Marianne"/>
              </a:rPr>
              <a:t> et cliquez sur l’onglet </a:t>
            </a:r>
            <a:r>
              <a:rPr lang="fr-FR" sz="1100" dirty="0">
                <a:effectLst/>
                <a:latin typeface="Marianne" panose="02000000000000000000" pitchFamily="2" charset="0"/>
              </a:rPr>
              <a:t/>
            </a:r>
            <a:br>
              <a:rPr lang="fr-FR" sz="1100" dirty="0">
                <a:effectLst/>
                <a:latin typeface="Marianne" panose="02000000000000000000" pitchFamily="2" charset="0"/>
              </a:rPr>
            </a:br>
            <a:r>
              <a:rPr lang="fr-FR" sz="1100" dirty="0">
                <a:effectLst/>
                <a:latin typeface="Marianne"/>
              </a:rPr>
              <a:t>« demande de Dossier social étudiant (</a:t>
            </a:r>
            <a:r>
              <a:rPr lang="fr-FR" sz="1100" dirty="0" err="1">
                <a:effectLst/>
                <a:latin typeface="Marianne"/>
              </a:rPr>
              <a:t>DSE</a:t>
            </a:r>
            <a:r>
              <a:rPr lang="fr-FR" sz="1100" dirty="0">
                <a:effectLst/>
                <a:latin typeface="Marianne"/>
              </a:rPr>
              <a:t>)».</a:t>
            </a:r>
            <a:endParaRPr lang="en-US" sz="1100" dirty="0">
              <a:effectLst/>
              <a:latin typeface="Marianne"/>
            </a:endParaRPr>
          </a:p>
          <a:p>
            <a:endParaRPr lang="fr-FR" sz="1100" dirty="0">
              <a:effectLst/>
              <a:latin typeface="Marianne" panose="02000000000000000000" pitchFamily="2" charset="0"/>
            </a:endParaRPr>
          </a:p>
          <a:p>
            <a:r>
              <a:rPr lang="fr-FR" sz="1100" dirty="0">
                <a:effectLst/>
                <a:latin typeface="Marianne Medium"/>
              </a:rPr>
              <a:t>Saisissez impérativement votre </a:t>
            </a:r>
            <a:r>
              <a:rPr lang="fr-FR" sz="1100" dirty="0" err="1">
                <a:effectLst/>
                <a:latin typeface="Marianne Medium"/>
              </a:rPr>
              <a:t>DSE</a:t>
            </a:r>
            <a:r>
              <a:rPr lang="fr-FR" sz="1100" dirty="0">
                <a:effectLst/>
                <a:latin typeface="Marianne Medium"/>
              </a:rPr>
              <a:t> </a:t>
            </a:r>
            <a:r>
              <a:rPr lang="fr-FR" sz="1100" b="1" dirty="0">
                <a:solidFill>
                  <a:srgbClr val="E1000F"/>
                </a:solidFill>
                <a:effectLst/>
                <a:latin typeface="Marianne Medium"/>
              </a:rPr>
              <a:t>avant le 31 mai </a:t>
            </a:r>
            <a:r>
              <a:rPr lang="fr-FR" sz="1100" b="1" dirty="0">
                <a:solidFill>
                  <a:srgbClr val="E1000F"/>
                </a:solidFill>
                <a:latin typeface="Marianne Medium"/>
              </a:rPr>
              <a:t>2026</a:t>
            </a:r>
            <a:r>
              <a:rPr lang="fr-FR" sz="1100" dirty="0">
                <a:solidFill>
                  <a:srgbClr val="E1000F"/>
                </a:solidFill>
                <a:latin typeface="Marianne Medium"/>
              </a:rPr>
              <a:t> </a:t>
            </a:r>
            <a:r>
              <a:rPr lang="fr-FR" sz="1100" dirty="0">
                <a:solidFill>
                  <a:srgbClr val="000000"/>
                </a:solidFill>
                <a:effectLst/>
                <a:latin typeface="Marianne"/>
              </a:rPr>
              <a:t>pour la </a:t>
            </a:r>
            <a:r>
              <a:rPr lang="fr-FR" sz="1100" dirty="0">
                <a:effectLst/>
                <a:latin typeface="Marianne"/>
              </a:rPr>
              <a:t>rentrée </a:t>
            </a:r>
            <a:r>
              <a:rPr lang="fr-FR" sz="1100" dirty="0">
                <a:latin typeface="Marianne"/>
              </a:rPr>
              <a:t>2026-2027</a:t>
            </a:r>
            <a:r>
              <a:rPr lang="fr-FR" sz="1100" dirty="0">
                <a:effectLst/>
                <a:latin typeface="Marianne"/>
              </a:rPr>
              <a:t>.</a:t>
            </a:r>
            <a:endParaRPr lang="en-US" sz="1100" dirty="0">
              <a:effectLst/>
              <a:latin typeface="Marianne"/>
            </a:endParaRPr>
          </a:p>
          <a:p>
            <a:endParaRPr lang="fr-FR" sz="1100" dirty="0">
              <a:effectLst/>
              <a:latin typeface="Marianne" panose="02000000000000000000" pitchFamily="2" charset="0"/>
            </a:endParaRPr>
          </a:p>
          <a:p>
            <a:r>
              <a:rPr lang="fr-FR" sz="1100" dirty="0">
                <a:effectLst/>
                <a:latin typeface="Marianne"/>
              </a:rPr>
              <a:t>Une fois votre dossier validé, un mail vous est adressé vous confirmant </a:t>
            </a:r>
            <a:r>
              <a:rPr lang="fr-FR" sz="1100" dirty="0">
                <a:latin typeface="Marianne"/>
              </a:rPr>
              <a:t>soit </a:t>
            </a:r>
            <a:r>
              <a:rPr lang="fr-FR" sz="1100" dirty="0">
                <a:effectLst/>
                <a:latin typeface="Marianne"/>
              </a:rPr>
              <a:t>le dépôt de votre dossier, </a:t>
            </a:r>
            <a:r>
              <a:rPr lang="fr-FR" sz="1100" dirty="0">
                <a:effectLst/>
                <a:latin typeface="Marianne" panose="02000000000000000000" pitchFamily="2" charset="0"/>
              </a:rPr>
              <a:t/>
            </a:r>
            <a:br>
              <a:rPr lang="fr-FR" sz="1100" dirty="0">
                <a:effectLst/>
                <a:latin typeface="Marianne" panose="02000000000000000000" pitchFamily="2" charset="0"/>
              </a:rPr>
            </a:br>
            <a:r>
              <a:rPr lang="fr-FR" sz="1100" dirty="0">
                <a:effectLst/>
                <a:latin typeface="Marianne"/>
              </a:rPr>
              <a:t>soit vous demandant de retourner des pièces complémentaires .</a:t>
            </a:r>
            <a:endParaRPr lang="en-US" sz="1100" dirty="0">
              <a:effectLst/>
              <a:latin typeface="Marianne"/>
            </a:endParaRPr>
          </a:p>
          <a:p>
            <a:endParaRPr lang="fr-FR" sz="1100" dirty="0">
              <a:effectLst/>
              <a:latin typeface="Marianne" panose="02000000000000000000" pitchFamily="2" charset="0"/>
            </a:endParaRPr>
          </a:p>
          <a:p>
            <a:r>
              <a:rPr lang="fr-FR" sz="1100" b="1" dirty="0">
                <a:solidFill>
                  <a:srgbClr val="E1000F"/>
                </a:solidFill>
                <a:latin typeface="Marianne"/>
              </a:rPr>
              <a:t>Renvoyez votre dossier complété </a:t>
            </a:r>
            <a:r>
              <a:rPr lang="fr-FR" sz="1100" dirty="0">
                <a:effectLst/>
                <a:latin typeface="Marianne"/>
              </a:rPr>
              <a:t>avec les pièces justificatives demandées au plus tôt. </a:t>
            </a:r>
            <a:endParaRPr lang="en-US" sz="1100" dirty="0">
              <a:latin typeface="Marianne"/>
            </a:endParaRPr>
          </a:p>
          <a:p>
            <a:endParaRPr lang="fr-FR" sz="1100" dirty="0">
              <a:effectLst/>
              <a:latin typeface="Marianne"/>
            </a:endParaRPr>
          </a:p>
        </p:txBody>
      </p:sp>
      <p:sp>
        <p:nvSpPr>
          <p:cNvPr id="5" name="ZoneTexte 4">
            <a:extLst>
              <a:ext uri="{FF2B5EF4-FFF2-40B4-BE49-F238E27FC236}">
                <a16:creationId xmlns:a16="http://schemas.microsoft.com/office/drawing/2014/main" id="{14349092-8DD2-B350-6107-8449B8AC7A76}"/>
              </a:ext>
            </a:extLst>
          </p:cNvPr>
          <p:cNvSpPr txBox="1"/>
          <p:nvPr/>
        </p:nvSpPr>
        <p:spPr>
          <a:xfrm>
            <a:off x="6309828" y="2900918"/>
            <a:ext cx="5788214" cy="3170099"/>
          </a:xfrm>
          <a:prstGeom prst="rect">
            <a:avLst/>
          </a:prstGeom>
          <a:noFill/>
        </p:spPr>
        <p:txBody>
          <a:bodyPr wrap="square" lIns="91440" tIns="45720" rIns="91440" bIns="45720" rtlCol="0" anchor="t">
            <a:spAutoFit/>
          </a:bodyPr>
          <a:lstStyle/>
          <a:p>
            <a:r>
              <a:rPr lang="fr-FR" sz="1200" b="1" dirty="0">
                <a:effectLst/>
                <a:latin typeface="Marianne"/>
              </a:rPr>
              <a:t>Les notifications</a:t>
            </a:r>
            <a:endParaRPr lang="en-US" sz="1200" dirty="0">
              <a:effectLst/>
              <a:latin typeface="Marianne"/>
            </a:endParaRPr>
          </a:p>
          <a:p>
            <a:endParaRPr lang="fr-FR" sz="1100" dirty="0">
              <a:latin typeface="Marianne" panose="02000000000000000000" pitchFamily="2" charset="0"/>
            </a:endParaRPr>
          </a:p>
          <a:p>
            <a:r>
              <a:rPr lang="fr-FR" sz="1100" b="1" i="1" dirty="0">
                <a:solidFill>
                  <a:srgbClr val="E1000F"/>
                </a:solidFill>
                <a:latin typeface="Marianne"/>
              </a:rPr>
              <a:t>&gt; Notification conditionnelle</a:t>
            </a:r>
            <a:endParaRPr lang="fr-FR" sz="1100" dirty="0">
              <a:solidFill>
                <a:srgbClr val="000000"/>
              </a:solidFill>
              <a:effectLst/>
              <a:latin typeface="Marianne"/>
            </a:endParaRPr>
          </a:p>
          <a:p>
            <a:r>
              <a:rPr lang="fr-FR" sz="1100" dirty="0">
                <a:latin typeface="Marianne"/>
              </a:rPr>
              <a:t>Le </a:t>
            </a:r>
            <a:r>
              <a:rPr lang="fr-FR" sz="1100" dirty="0">
                <a:effectLst/>
                <a:latin typeface="Marianne"/>
              </a:rPr>
              <a:t>Crous vous envoie par courriel </a:t>
            </a:r>
            <a:r>
              <a:rPr lang="fr-FR" sz="1100" dirty="0">
                <a:latin typeface="Marianne"/>
              </a:rPr>
              <a:t>un lien permettant de télécharger votre </a:t>
            </a:r>
            <a:r>
              <a:rPr lang="fr-FR" sz="1100" dirty="0">
                <a:effectLst/>
                <a:latin typeface="Marianne"/>
              </a:rPr>
              <a:t>notification conditionnelle qui est une réponse de principe indiquant votre échelon de bourse en fonction </a:t>
            </a:r>
            <a:r>
              <a:rPr lang="fr-FR" sz="1100" dirty="0">
                <a:latin typeface="Marianne"/>
              </a:rPr>
              <a:t>du </a:t>
            </a:r>
            <a:r>
              <a:rPr lang="fr-FR" sz="1100" dirty="0">
                <a:effectLst/>
                <a:latin typeface="Marianne"/>
              </a:rPr>
              <a:t>vœu d’étude indiqué.</a:t>
            </a:r>
            <a:endParaRPr lang="en-US" sz="1100" dirty="0">
              <a:effectLst/>
              <a:latin typeface="Marianne"/>
            </a:endParaRPr>
          </a:p>
          <a:p>
            <a:r>
              <a:rPr lang="fr-FR" sz="1100" dirty="0">
                <a:effectLst/>
                <a:latin typeface="Marianne"/>
              </a:rPr>
              <a:t>Les vœux d’étude sont simplement indicatifs et vous permettent d’avoir connaissance de vos droits à bourse. </a:t>
            </a:r>
            <a:r>
              <a:rPr lang="fr-FR" sz="1100" dirty="0">
                <a:effectLst/>
                <a:latin typeface="Marianne" panose="02000000000000000000" pitchFamily="2" charset="0"/>
              </a:rPr>
              <a:t/>
            </a:r>
            <a:br>
              <a:rPr lang="fr-FR" sz="1100" dirty="0">
                <a:effectLst/>
                <a:latin typeface="Marianne" panose="02000000000000000000" pitchFamily="2" charset="0"/>
              </a:rPr>
            </a:br>
            <a:r>
              <a:rPr lang="fr-FR" sz="1100" dirty="0">
                <a:effectLst/>
                <a:latin typeface="Marianne"/>
              </a:rPr>
              <a:t>Ils peuvent être modifiés </a:t>
            </a:r>
            <a:r>
              <a:rPr lang="fr-FR" sz="1100" dirty="0">
                <a:latin typeface="Marianne"/>
              </a:rPr>
              <a:t>sur demande auprès de votre Crous.</a:t>
            </a:r>
            <a:endParaRPr lang="en-US" sz="1100" dirty="0">
              <a:effectLst/>
              <a:latin typeface="Marianne" panose="02000000000000000000" pitchFamily="2" charset="0"/>
            </a:endParaRPr>
          </a:p>
          <a:p>
            <a:endParaRPr lang="fr-FR" sz="1100" dirty="0">
              <a:effectLst/>
              <a:latin typeface="Marianne" panose="02000000000000000000" pitchFamily="2" charset="0"/>
            </a:endParaRPr>
          </a:p>
          <a:p>
            <a:r>
              <a:rPr lang="fr-FR" sz="1100" b="1" dirty="0">
                <a:effectLst/>
                <a:latin typeface="Marianne Medium"/>
              </a:rPr>
              <a:t>La notification conditionnelle de bourse doit être obligatoirement présentée à votre établissement </a:t>
            </a:r>
            <a:r>
              <a:rPr lang="fr-FR" sz="1100" dirty="0">
                <a:effectLst/>
                <a:latin typeface="Marianne"/>
              </a:rPr>
              <a:t>lors </a:t>
            </a:r>
            <a:r>
              <a:rPr lang="fr-FR" sz="1100" dirty="0">
                <a:effectLst/>
                <a:latin typeface="Marianne" panose="02000000000000000000" pitchFamily="2" charset="0"/>
              </a:rPr>
              <a:t/>
            </a:r>
            <a:br>
              <a:rPr lang="fr-FR" sz="1100" dirty="0">
                <a:effectLst/>
                <a:latin typeface="Marianne" panose="02000000000000000000" pitchFamily="2" charset="0"/>
              </a:rPr>
            </a:br>
            <a:r>
              <a:rPr lang="fr-FR" sz="1100" dirty="0">
                <a:effectLst/>
                <a:latin typeface="Marianne"/>
              </a:rPr>
              <a:t>de votre inscription administrative et pédagogique.</a:t>
            </a:r>
            <a:endParaRPr lang="en-US" sz="1100" dirty="0">
              <a:effectLst/>
              <a:latin typeface="Marianne"/>
            </a:endParaRPr>
          </a:p>
          <a:p>
            <a:endParaRPr lang="fr-FR" sz="1100" dirty="0">
              <a:effectLst/>
              <a:latin typeface="Marianne" panose="02000000000000000000" pitchFamily="2" charset="0"/>
            </a:endParaRPr>
          </a:p>
          <a:p>
            <a:r>
              <a:rPr lang="fr-FR" sz="1100" b="1" i="1" dirty="0">
                <a:solidFill>
                  <a:srgbClr val="E1000F"/>
                </a:solidFill>
                <a:latin typeface="Marianne"/>
              </a:rPr>
              <a:t>&gt; Notification définitive</a:t>
            </a:r>
            <a:endParaRPr lang="fr-FR" sz="1100" dirty="0">
              <a:solidFill>
                <a:srgbClr val="000000"/>
              </a:solidFill>
              <a:effectLst/>
              <a:latin typeface="Marianne"/>
            </a:endParaRPr>
          </a:p>
          <a:p>
            <a:r>
              <a:rPr lang="fr-FR" sz="1100" dirty="0">
                <a:effectLst/>
                <a:latin typeface="Marianne"/>
              </a:rPr>
              <a:t>La notification définitive vous sera envoyée après réception par le Crous de la confirmation de votre inscription par votre établissement de formation.</a:t>
            </a:r>
            <a:endParaRPr lang="en-US" sz="1100" dirty="0">
              <a:latin typeface="Marianne"/>
            </a:endParaRPr>
          </a:p>
          <a:p>
            <a:endParaRPr lang="fr-FR" sz="1200" b="1" dirty="0">
              <a:effectLst/>
              <a:latin typeface="Marianne"/>
            </a:endParaRPr>
          </a:p>
        </p:txBody>
      </p:sp>
      <p:sp>
        <p:nvSpPr>
          <p:cNvPr id="10" name="ZoneTexte 9">
            <a:extLst>
              <a:ext uri="{FF2B5EF4-FFF2-40B4-BE49-F238E27FC236}">
                <a16:creationId xmlns:a16="http://schemas.microsoft.com/office/drawing/2014/main" id="{B209711A-82DD-B344-ABF3-192A79DB771A}"/>
              </a:ext>
            </a:extLst>
          </p:cNvPr>
          <p:cNvSpPr txBox="1"/>
          <p:nvPr/>
        </p:nvSpPr>
        <p:spPr>
          <a:xfrm>
            <a:off x="8665294" y="786983"/>
            <a:ext cx="3432748" cy="515526"/>
          </a:xfrm>
          <a:prstGeom prst="rect">
            <a:avLst/>
          </a:prstGeom>
          <a:noFill/>
        </p:spPr>
        <p:txBody>
          <a:bodyPr wrap="square" lIns="91440" tIns="45720" rIns="91440" bIns="45720" rtlCol="0" anchor="t">
            <a:spAutoFit/>
          </a:bodyPr>
          <a:lstStyle/>
          <a:p>
            <a:pPr algn="r"/>
            <a:r>
              <a:rPr lang="fr-FR" sz="1500" b="1">
                <a:solidFill>
                  <a:schemeClr val="bg1"/>
                </a:solidFill>
                <a:latin typeface="Marianne ExtraBold"/>
              </a:rPr>
              <a:t>GUIDE DE L’ÉTUDIANT</a:t>
            </a:r>
          </a:p>
          <a:p>
            <a:pPr algn="r"/>
            <a:r>
              <a:rPr lang="fr-FR" sz="1250" b="1">
                <a:solidFill>
                  <a:schemeClr val="bg1"/>
                </a:solidFill>
                <a:latin typeface="Marianne"/>
              </a:rPr>
              <a:t>2026</a:t>
            </a:r>
            <a:endParaRPr lang="fr-FR" sz="1250" b="1">
              <a:solidFill>
                <a:schemeClr val="bg1"/>
              </a:solidFill>
              <a:latin typeface="Marianne" panose="02000000000000000000" pitchFamily="2" charset="0"/>
            </a:endParaRPr>
          </a:p>
        </p:txBody>
      </p:sp>
    </p:spTree>
    <p:extLst>
      <p:ext uri="{BB962C8B-B14F-4D97-AF65-F5344CB8AC3E}">
        <p14:creationId xmlns:p14="http://schemas.microsoft.com/office/powerpoint/2010/main" val="7679405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3CC958-2CCD-4D74-C05B-FDFC6B2171C4}"/>
            </a:ext>
          </a:extLst>
        </p:cNvPr>
        <p:cNvGrpSpPr/>
        <p:nvPr/>
      </p:nvGrpSpPr>
      <p:grpSpPr>
        <a:xfrm>
          <a:off x="0" y="0"/>
          <a:ext cx="0" cy="0"/>
          <a:chOff x="0" y="0"/>
          <a:chExt cx="0" cy="0"/>
        </a:xfrm>
      </p:grpSpPr>
      <p:pic>
        <p:nvPicPr>
          <p:cNvPr id="11" name="Image 10" descr="Une image contenant texte&#10;&#10;Description générée automatiquement">
            <a:extLst>
              <a:ext uri="{FF2B5EF4-FFF2-40B4-BE49-F238E27FC236}">
                <a16:creationId xmlns:a16="http://schemas.microsoft.com/office/drawing/2014/main" id="{1E74AAB4-5E15-09C7-B479-C1F197AED6BF}"/>
              </a:ext>
            </a:extLst>
          </p:cNvPr>
          <p:cNvPicPr>
            <a:picLocks noChangeAspect="1"/>
          </p:cNvPicPr>
          <p:nvPr/>
        </p:nvPicPr>
        <p:blipFill>
          <a:blip r:embed="rId2"/>
          <a:stretch>
            <a:fillRect/>
          </a:stretch>
        </p:blipFill>
        <p:spPr>
          <a:xfrm>
            <a:off x="1804" y="0"/>
            <a:ext cx="12190195" cy="6859016"/>
          </a:xfrm>
          <a:prstGeom prst="rect">
            <a:avLst/>
          </a:prstGeom>
        </p:spPr>
      </p:pic>
      <p:sp>
        <p:nvSpPr>
          <p:cNvPr id="6" name="ZoneTexte 5">
            <a:extLst>
              <a:ext uri="{FF2B5EF4-FFF2-40B4-BE49-F238E27FC236}">
                <a16:creationId xmlns:a16="http://schemas.microsoft.com/office/drawing/2014/main" id="{AF23E08B-4798-3D56-8912-4C95D772AEA6}"/>
              </a:ext>
            </a:extLst>
          </p:cNvPr>
          <p:cNvSpPr txBox="1"/>
          <p:nvPr/>
        </p:nvSpPr>
        <p:spPr>
          <a:xfrm>
            <a:off x="0" y="6553997"/>
            <a:ext cx="3449782" cy="223138"/>
          </a:xfrm>
          <a:prstGeom prst="rect">
            <a:avLst/>
          </a:prstGeom>
          <a:noFill/>
        </p:spPr>
        <p:txBody>
          <a:bodyPr wrap="square" rtlCol="0">
            <a:spAutoFit/>
          </a:bodyPr>
          <a:lstStyle/>
          <a:p>
            <a:pPr algn="ctr"/>
            <a:r>
              <a:rPr lang="fr-FR" sz="850">
                <a:latin typeface="Marianne" panose="02000000000000000000" pitchFamily="2" charset="0"/>
              </a:rPr>
              <a:t>Mission communication • Sous-direction de la Vie étudiante</a:t>
            </a:r>
          </a:p>
        </p:txBody>
      </p:sp>
      <p:sp>
        <p:nvSpPr>
          <p:cNvPr id="7" name="ZoneTexte 6">
            <a:extLst>
              <a:ext uri="{FF2B5EF4-FFF2-40B4-BE49-F238E27FC236}">
                <a16:creationId xmlns:a16="http://schemas.microsoft.com/office/drawing/2014/main" id="{A6220DF0-313F-B207-A456-D34C10BBB158}"/>
              </a:ext>
            </a:extLst>
          </p:cNvPr>
          <p:cNvSpPr txBox="1"/>
          <p:nvPr/>
        </p:nvSpPr>
        <p:spPr>
          <a:xfrm>
            <a:off x="8665294" y="6517950"/>
            <a:ext cx="3449782" cy="276999"/>
          </a:xfrm>
          <a:prstGeom prst="rect">
            <a:avLst/>
          </a:prstGeom>
          <a:noFill/>
        </p:spPr>
        <p:txBody>
          <a:bodyPr wrap="square" lIns="91440" tIns="45720" rIns="91440" bIns="45720" rtlCol="0" anchor="t">
            <a:spAutoFit/>
          </a:bodyPr>
          <a:lstStyle/>
          <a:p>
            <a:pPr algn="r"/>
            <a:r>
              <a:rPr lang="fr-FR" sz="850" dirty="0">
                <a:latin typeface="Marianne" panose="02000000000000000000" pitchFamily="2" charset="0"/>
              </a:rPr>
              <a:t>Février 2026 </a:t>
            </a:r>
            <a:r>
              <a:rPr lang="fr-FR" sz="850" dirty="0" smtClean="0">
                <a:latin typeface="Marianne"/>
              </a:rPr>
              <a:t>• </a:t>
            </a:r>
            <a:r>
              <a:rPr lang="fr-FR" sz="1200" b="1" dirty="0">
                <a:solidFill>
                  <a:srgbClr val="FF0000"/>
                </a:solidFill>
                <a:latin typeface="Marianne ExtraBold"/>
              </a:rPr>
              <a:t>12</a:t>
            </a:r>
          </a:p>
        </p:txBody>
      </p:sp>
      <p:sp>
        <p:nvSpPr>
          <p:cNvPr id="8" name="ZoneTexte 7">
            <a:extLst>
              <a:ext uri="{FF2B5EF4-FFF2-40B4-BE49-F238E27FC236}">
                <a16:creationId xmlns:a16="http://schemas.microsoft.com/office/drawing/2014/main" id="{6772CD64-5841-C937-8F8C-202992BD61F2}"/>
              </a:ext>
            </a:extLst>
          </p:cNvPr>
          <p:cNvSpPr txBox="1"/>
          <p:nvPr/>
        </p:nvSpPr>
        <p:spPr>
          <a:xfrm>
            <a:off x="2966835" y="1623042"/>
            <a:ext cx="9067599" cy="553998"/>
          </a:xfrm>
          <a:prstGeom prst="rect">
            <a:avLst/>
          </a:prstGeom>
          <a:noFill/>
        </p:spPr>
        <p:txBody>
          <a:bodyPr wrap="square" rtlCol="0">
            <a:spAutoFit/>
          </a:bodyPr>
          <a:lstStyle/>
          <a:p>
            <a:r>
              <a:rPr lang="fr-FR" sz="3000" b="1" dirty="0">
                <a:solidFill>
                  <a:srgbClr val="178D81"/>
                </a:solidFill>
                <a:latin typeface="Marianne ExtraBold" panose="02000000000000000000" pitchFamily="2" charset="0"/>
              </a:rPr>
              <a:t>Le dossier social </a:t>
            </a:r>
            <a:r>
              <a:rPr lang="fr-FR" sz="3000" dirty="0">
                <a:solidFill>
                  <a:srgbClr val="178D81"/>
                </a:solidFill>
                <a:latin typeface="Marianne Medium" panose="02000000000000000000" pitchFamily="2" charset="0"/>
              </a:rPr>
              <a:t>étudiant –parent(s) à l’étranger</a:t>
            </a:r>
            <a:endParaRPr lang="fr-FR" sz="3000" b="1" dirty="0">
              <a:solidFill>
                <a:srgbClr val="178D81"/>
              </a:solidFill>
              <a:latin typeface="Marianne ExtraBold" panose="02000000000000000000" pitchFamily="2" charset="0"/>
            </a:endParaRPr>
          </a:p>
        </p:txBody>
      </p:sp>
      <p:sp>
        <p:nvSpPr>
          <p:cNvPr id="9" name="ZoneTexte 8">
            <a:extLst>
              <a:ext uri="{FF2B5EF4-FFF2-40B4-BE49-F238E27FC236}">
                <a16:creationId xmlns:a16="http://schemas.microsoft.com/office/drawing/2014/main" id="{C2447854-2E57-0E7C-DE3B-7E360A2FDAE6}"/>
              </a:ext>
            </a:extLst>
          </p:cNvPr>
          <p:cNvSpPr txBox="1"/>
          <p:nvPr/>
        </p:nvSpPr>
        <p:spPr>
          <a:xfrm>
            <a:off x="2966835" y="3571653"/>
            <a:ext cx="8180421" cy="2323713"/>
          </a:xfrm>
          <a:prstGeom prst="rect">
            <a:avLst/>
          </a:prstGeom>
          <a:noFill/>
        </p:spPr>
        <p:txBody>
          <a:bodyPr wrap="square" lIns="91440" tIns="45720" rIns="91440" bIns="45720" rtlCol="0" anchor="t">
            <a:spAutoFit/>
          </a:bodyPr>
          <a:lstStyle/>
          <a:p>
            <a:pPr marL="285750" indent="-285750" algn="just">
              <a:spcAft>
                <a:spcPts val="600"/>
              </a:spcAft>
              <a:buClr>
                <a:srgbClr val="109C8F"/>
              </a:buClr>
              <a:buFont typeface="Arial" panose="020B0604020202020204" pitchFamily="34" charset="0"/>
              <a:buChar char="•"/>
            </a:pPr>
            <a:r>
              <a:rPr lang="fr-FR" sz="1200" dirty="0">
                <a:effectLst/>
                <a:latin typeface="Marianne" panose="02000000000000000000" pitchFamily="50" charset="0"/>
              </a:rPr>
              <a:t>A partir du </a:t>
            </a:r>
            <a:r>
              <a:rPr lang="fr-FR" sz="1200" b="1" dirty="0">
                <a:solidFill>
                  <a:srgbClr val="158B82"/>
                </a:solidFill>
                <a:effectLst/>
                <a:latin typeface="Marianne" panose="02000000000000000000" pitchFamily="50" charset="0"/>
              </a:rPr>
              <a:t>2 mars et avant le 31 mai 2026 </a:t>
            </a:r>
            <a:r>
              <a:rPr lang="fr-FR" sz="1200" dirty="0">
                <a:effectLst/>
                <a:latin typeface="Marianne" panose="02000000000000000000" pitchFamily="50" charset="0"/>
              </a:rPr>
              <a:t>: Saisie du Dossier Social Étudiant </a:t>
            </a:r>
          </a:p>
          <a:p>
            <a:pPr marL="285750" indent="-285750" algn="just">
              <a:spcAft>
                <a:spcPts val="600"/>
              </a:spcAft>
              <a:buClr>
                <a:srgbClr val="109C8F"/>
              </a:buClr>
              <a:buFont typeface="Arial" panose="020B0604020202020204" pitchFamily="34" charset="0"/>
              <a:buChar char="•"/>
            </a:pPr>
            <a:r>
              <a:rPr lang="fr-FR" sz="1200" dirty="0">
                <a:effectLst/>
                <a:latin typeface="Marianne" panose="02000000000000000000" pitchFamily="50" charset="0"/>
              </a:rPr>
              <a:t>Le Crous transmet au consulat de France du pays de résidence du ou des parents la demande d’informations qui doit permettre de </a:t>
            </a:r>
            <a:r>
              <a:rPr lang="fr-FR" sz="1200" dirty="0">
                <a:latin typeface="Marianne" panose="02000000000000000000" pitchFamily="50" charset="0"/>
              </a:rPr>
              <a:t>déterminer le revenu brut global (RBG) sur la base duquel sera examiné le droit à bourse du demandeur. </a:t>
            </a:r>
          </a:p>
          <a:p>
            <a:pPr marL="285750" indent="-285750" algn="just">
              <a:spcAft>
                <a:spcPts val="600"/>
              </a:spcAft>
              <a:buClr>
                <a:srgbClr val="109C8F"/>
              </a:buClr>
              <a:buFont typeface="Arial" panose="020B0604020202020204" pitchFamily="34" charset="0"/>
              <a:buChar char="•"/>
            </a:pPr>
            <a:r>
              <a:rPr lang="fr-FR" sz="1200" dirty="0">
                <a:latin typeface="Marianne" panose="02000000000000000000" pitchFamily="50" charset="0"/>
              </a:rPr>
              <a:t>Dans un délai de 2 mois maximum après sollicitation du Crous, l</a:t>
            </a:r>
            <a:r>
              <a:rPr lang="fr-FR" sz="1200" dirty="0">
                <a:effectLst/>
                <a:latin typeface="Marianne" panose="02000000000000000000" pitchFamily="50" charset="0"/>
              </a:rPr>
              <a:t>e consulat transmet au Crous les informations et documents fournis par le ou les parents</a:t>
            </a:r>
            <a:r>
              <a:rPr lang="fr-FR" sz="1200" dirty="0">
                <a:latin typeface="Marianne" panose="02000000000000000000" pitchFamily="50" charset="0"/>
              </a:rPr>
              <a:t>. </a:t>
            </a:r>
          </a:p>
          <a:p>
            <a:pPr marL="285750" indent="-285750" algn="just">
              <a:buClr>
                <a:srgbClr val="109C8F"/>
              </a:buClr>
              <a:buFont typeface="Arial" panose="020B0604020202020204" pitchFamily="34" charset="0"/>
              <a:buChar char="•"/>
            </a:pPr>
            <a:r>
              <a:rPr lang="fr-FR" sz="1200" dirty="0">
                <a:latin typeface="Marianne" panose="02000000000000000000" pitchFamily="50" charset="0"/>
              </a:rPr>
              <a:t>Si les informations sont complètes, le Crous traite la demande et envoie la notification de bourse ou de rejet</a:t>
            </a:r>
          </a:p>
          <a:p>
            <a:pPr marL="285750" indent="-285750" algn="just">
              <a:buClr>
                <a:srgbClr val="109C8F"/>
              </a:buClr>
              <a:buFont typeface="Arial" panose="020B0604020202020204" pitchFamily="34" charset="0"/>
              <a:buChar char="•"/>
            </a:pPr>
            <a:r>
              <a:rPr lang="fr-FR" sz="1200" dirty="0">
                <a:effectLst/>
                <a:latin typeface="Marianne" panose="02000000000000000000" pitchFamily="50" charset="0"/>
              </a:rPr>
              <a:t>Si les informations transmises par le consulat </a:t>
            </a:r>
            <a:r>
              <a:rPr lang="fr-FR" sz="1200" dirty="0">
                <a:latin typeface="Marianne" panose="02000000000000000000" pitchFamily="50" charset="0"/>
              </a:rPr>
              <a:t>ne permettent pas de calculer le revenu brut global, le Crous transmet une notification de rejet.</a:t>
            </a:r>
            <a:endParaRPr lang="fr-FR" sz="1200" dirty="0">
              <a:effectLst/>
              <a:latin typeface="Marianne" panose="02000000000000000000" pitchFamily="50" charset="0"/>
            </a:endParaRPr>
          </a:p>
          <a:p>
            <a:endParaRPr lang="fr-FR" sz="1000" dirty="0">
              <a:effectLst/>
              <a:latin typeface="Marianne"/>
            </a:endParaRPr>
          </a:p>
        </p:txBody>
      </p:sp>
      <p:sp>
        <p:nvSpPr>
          <p:cNvPr id="10" name="ZoneTexte 9">
            <a:extLst>
              <a:ext uri="{FF2B5EF4-FFF2-40B4-BE49-F238E27FC236}">
                <a16:creationId xmlns:a16="http://schemas.microsoft.com/office/drawing/2014/main" id="{445AF9A1-9D42-3BEF-2C23-E4A99A1B8323}"/>
              </a:ext>
            </a:extLst>
          </p:cNvPr>
          <p:cNvSpPr txBox="1"/>
          <p:nvPr/>
        </p:nvSpPr>
        <p:spPr>
          <a:xfrm>
            <a:off x="8665294" y="786983"/>
            <a:ext cx="3432748" cy="515526"/>
          </a:xfrm>
          <a:prstGeom prst="rect">
            <a:avLst/>
          </a:prstGeom>
          <a:noFill/>
        </p:spPr>
        <p:txBody>
          <a:bodyPr wrap="square" lIns="91440" tIns="45720" rIns="91440" bIns="45720" rtlCol="0" anchor="t">
            <a:spAutoFit/>
          </a:bodyPr>
          <a:lstStyle/>
          <a:p>
            <a:pPr algn="r"/>
            <a:r>
              <a:rPr lang="fr-FR" sz="1500" b="1">
                <a:solidFill>
                  <a:schemeClr val="bg1"/>
                </a:solidFill>
                <a:latin typeface="Marianne ExtraBold"/>
              </a:rPr>
              <a:t>GUIDE DE L’ÉTUDIANT</a:t>
            </a:r>
          </a:p>
          <a:p>
            <a:pPr algn="r"/>
            <a:r>
              <a:rPr lang="fr-FR" sz="1250" b="1">
                <a:solidFill>
                  <a:schemeClr val="bg1"/>
                </a:solidFill>
                <a:latin typeface="Marianne"/>
              </a:rPr>
              <a:t>2026</a:t>
            </a:r>
            <a:endParaRPr lang="fr-FR" sz="1250" b="1">
              <a:solidFill>
                <a:schemeClr val="bg1"/>
              </a:solidFill>
              <a:latin typeface="Marianne" panose="02000000000000000000" pitchFamily="2" charset="0"/>
            </a:endParaRPr>
          </a:p>
        </p:txBody>
      </p:sp>
      <p:sp>
        <p:nvSpPr>
          <p:cNvPr id="2" name="ZoneTexte 1">
            <a:extLst>
              <a:ext uri="{FF2B5EF4-FFF2-40B4-BE49-F238E27FC236}">
                <a16:creationId xmlns:a16="http://schemas.microsoft.com/office/drawing/2014/main" id="{DD567225-257E-D73E-0E81-15100077A326}"/>
              </a:ext>
            </a:extLst>
          </p:cNvPr>
          <p:cNvSpPr txBox="1"/>
          <p:nvPr/>
        </p:nvSpPr>
        <p:spPr>
          <a:xfrm>
            <a:off x="2966835" y="2137226"/>
            <a:ext cx="8977515" cy="1169551"/>
          </a:xfrm>
          <a:prstGeom prst="rect">
            <a:avLst/>
          </a:prstGeom>
          <a:noFill/>
        </p:spPr>
        <p:txBody>
          <a:bodyPr wrap="square" rtlCol="0">
            <a:spAutoFit/>
          </a:bodyPr>
          <a:lstStyle/>
          <a:p>
            <a:r>
              <a:rPr lang="fr-FR" sz="1400" b="1" dirty="0">
                <a:solidFill>
                  <a:srgbClr val="178D81"/>
                </a:solidFill>
                <a:latin typeface="Marianne ExtraBold" panose="02000000000000000000" pitchFamily="50" charset="0"/>
              </a:rPr>
              <a:t>Principe</a:t>
            </a:r>
            <a:r>
              <a:rPr lang="fr-FR" sz="1400" b="1" dirty="0">
                <a:latin typeface="Marianne" panose="02000000000000000000" pitchFamily="50" charset="0"/>
              </a:rPr>
              <a:t> : </a:t>
            </a:r>
            <a:r>
              <a:rPr lang="fr-FR" sz="1400" dirty="0">
                <a:latin typeface="Marianne" panose="02000000000000000000" pitchFamily="50" charset="0"/>
              </a:rPr>
              <a:t>l’attribution de la bourse est appréciée au regard des ressources du ou des parents ayant la charge de l’étudiant</a:t>
            </a:r>
          </a:p>
          <a:p>
            <a:endParaRPr lang="fr-FR" sz="1400" dirty="0">
              <a:latin typeface="Marianne" panose="02000000000000000000" pitchFamily="50" charset="0"/>
            </a:endParaRPr>
          </a:p>
          <a:p>
            <a:r>
              <a:rPr lang="fr-FR" sz="1400" b="1" dirty="0">
                <a:solidFill>
                  <a:srgbClr val="168B82"/>
                </a:solidFill>
                <a:latin typeface="Marianne ExtraBold" panose="02000000000000000000" pitchFamily="50" charset="0"/>
              </a:rPr>
              <a:t>Qui est concerné ? </a:t>
            </a:r>
            <a:r>
              <a:rPr lang="fr-FR" sz="1400" dirty="0">
                <a:latin typeface="Marianne" panose="02000000000000000000" pitchFamily="50" charset="0"/>
              </a:rPr>
              <a:t>Tous les étudiants français dont au moins un parent vit à l’étranger (dont U.E., E.E.E  et Suisse), y compris ceux qui disposent d’un avis fiscal français.</a:t>
            </a:r>
          </a:p>
        </p:txBody>
      </p:sp>
      <p:sp>
        <p:nvSpPr>
          <p:cNvPr id="12" name="ZoneTexte 11">
            <a:extLst>
              <a:ext uri="{FF2B5EF4-FFF2-40B4-BE49-F238E27FC236}">
                <a16:creationId xmlns:a16="http://schemas.microsoft.com/office/drawing/2014/main" id="{6772CD64-5841-C937-8F8C-202992BD61F2}"/>
              </a:ext>
            </a:extLst>
          </p:cNvPr>
          <p:cNvSpPr txBox="1"/>
          <p:nvPr/>
        </p:nvSpPr>
        <p:spPr>
          <a:xfrm rot="16200000">
            <a:off x="1313622" y="4507655"/>
            <a:ext cx="2196627" cy="553998"/>
          </a:xfrm>
          <a:prstGeom prst="rect">
            <a:avLst/>
          </a:prstGeom>
          <a:noFill/>
        </p:spPr>
        <p:txBody>
          <a:bodyPr wrap="square" rtlCol="0">
            <a:spAutoFit/>
          </a:bodyPr>
          <a:lstStyle/>
          <a:p>
            <a:r>
              <a:rPr lang="fr-FR" sz="3000" b="1" dirty="0">
                <a:solidFill>
                  <a:srgbClr val="178D81"/>
                </a:solidFill>
                <a:latin typeface="Marianne ExtraBold" panose="02000000000000000000" pitchFamily="2" charset="0"/>
              </a:rPr>
              <a:t>Calendrier</a:t>
            </a:r>
          </a:p>
        </p:txBody>
      </p:sp>
    </p:spTree>
    <p:extLst>
      <p:ext uri="{BB962C8B-B14F-4D97-AF65-F5344CB8AC3E}">
        <p14:creationId xmlns:p14="http://schemas.microsoft.com/office/powerpoint/2010/main" val="20375642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tennis, joueur, capture d’écran&#10;&#10;Description générée automatiquement">
            <a:extLst>
              <a:ext uri="{FF2B5EF4-FFF2-40B4-BE49-F238E27FC236}">
                <a16:creationId xmlns:a16="http://schemas.microsoft.com/office/drawing/2014/main" id="{E2606F0B-CEAF-0745-9293-453689541518}"/>
              </a:ext>
            </a:extLst>
          </p:cNvPr>
          <p:cNvPicPr>
            <a:picLocks noChangeAspect="1"/>
          </p:cNvPicPr>
          <p:nvPr/>
        </p:nvPicPr>
        <p:blipFill>
          <a:blip r:embed="rId2"/>
          <a:stretch>
            <a:fillRect/>
          </a:stretch>
        </p:blipFill>
        <p:spPr>
          <a:xfrm>
            <a:off x="0" y="0"/>
            <a:ext cx="12188390" cy="6858000"/>
          </a:xfrm>
          <a:prstGeom prst="rect">
            <a:avLst/>
          </a:prstGeom>
        </p:spPr>
      </p:pic>
      <p:sp>
        <p:nvSpPr>
          <p:cNvPr id="6" name="ZoneTexte 5">
            <a:extLst>
              <a:ext uri="{FF2B5EF4-FFF2-40B4-BE49-F238E27FC236}">
                <a16:creationId xmlns:a16="http://schemas.microsoft.com/office/drawing/2014/main" id="{236F5690-0F2D-634A-A112-029C5A846723}"/>
              </a:ext>
            </a:extLst>
          </p:cNvPr>
          <p:cNvSpPr txBox="1"/>
          <p:nvPr/>
        </p:nvSpPr>
        <p:spPr>
          <a:xfrm>
            <a:off x="0" y="6553997"/>
            <a:ext cx="3449782" cy="223138"/>
          </a:xfrm>
          <a:prstGeom prst="rect">
            <a:avLst/>
          </a:prstGeom>
          <a:noFill/>
        </p:spPr>
        <p:txBody>
          <a:bodyPr wrap="square" rtlCol="0">
            <a:spAutoFit/>
          </a:bodyPr>
          <a:lstStyle/>
          <a:p>
            <a:pPr algn="ctr"/>
            <a:r>
              <a:rPr lang="fr-FR" sz="850">
                <a:latin typeface="Marianne" panose="02000000000000000000" pitchFamily="2" charset="0"/>
              </a:rPr>
              <a:t>Mission communication • Sous-direction de la Vie étudiante</a:t>
            </a:r>
          </a:p>
        </p:txBody>
      </p:sp>
      <p:sp>
        <p:nvSpPr>
          <p:cNvPr id="7" name="ZoneTexte 6">
            <a:extLst>
              <a:ext uri="{FF2B5EF4-FFF2-40B4-BE49-F238E27FC236}">
                <a16:creationId xmlns:a16="http://schemas.microsoft.com/office/drawing/2014/main" id="{E3AF1BD8-5ACD-EC46-A4C4-E64658B23CEB}"/>
              </a:ext>
            </a:extLst>
          </p:cNvPr>
          <p:cNvSpPr txBox="1"/>
          <p:nvPr/>
        </p:nvSpPr>
        <p:spPr>
          <a:xfrm>
            <a:off x="8665294" y="6517950"/>
            <a:ext cx="3449782" cy="276999"/>
          </a:xfrm>
          <a:prstGeom prst="rect">
            <a:avLst/>
          </a:prstGeom>
          <a:noFill/>
        </p:spPr>
        <p:txBody>
          <a:bodyPr wrap="square" lIns="91440" tIns="45720" rIns="91440" bIns="45720" rtlCol="0" anchor="t">
            <a:spAutoFit/>
          </a:bodyPr>
          <a:lstStyle/>
          <a:p>
            <a:pPr algn="r"/>
            <a:r>
              <a:rPr lang="fr-FR" sz="850" dirty="0">
                <a:latin typeface="Marianne" panose="02000000000000000000" pitchFamily="2" charset="0"/>
              </a:rPr>
              <a:t>Février 2026 </a:t>
            </a:r>
            <a:r>
              <a:rPr lang="fr-FR" sz="850" dirty="0" smtClean="0">
                <a:latin typeface="Marianne"/>
              </a:rPr>
              <a:t>• </a:t>
            </a:r>
            <a:r>
              <a:rPr lang="fr-FR" sz="1200" b="1" dirty="0" smtClean="0">
                <a:solidFill>
                  <a:srgbClr val="FF0000"/>
                </a:solidFill>
                <a:latin typeface="Marianne ExtraBold"/>
              </a:rPr>
              <a:t>13</a:t>
            </a:r>
            <a:endParaRPr lang="fr-FR" sz="1200" b="1" dirty="0">
              <a:solidFill>
                <a:srgbClr val="FF0000"/>
              </a:solidFill>
              <a:latin typeface="Marianne ExtraBold"/>
            </a:endParaRPr>
          </a:p>
        </p:txBody>
      </p:sp>
      <p:sp>
        <p:nvSpPr>
          <p:cNvPr id="8" name="ZoneTexte 7">
            <a:extLst>
              <a:ext uri="{FF2B5EF4-FFF2-40B4-BE49-F238E27FC236}">
                <a16:creationId xmlns:a16="http://schemas.microsoft.com/office/drawing/2014/main" id="{3E869205-5FCA-9D4E-A015-536F57E963E3}"/>
              </a:ext>
            </a:extLst>
          </p:cNvPr>
          <p:cNvSpPr txBox="1"/>
          <p:nvPr/>
        </p:nvSpPr>
        <p:spPr>
          <a:xfrm>
            <a:off x="6819068" y="2520136"/>
            <a:ext cx="5229814" cy="3170099"/>
          </a:xfrm>
          <a:prstGeom prst="rect">
            <a:avLst/>
          </a:prstGeom>
          <a:noFill/>
        </p:spPr>
        <p:txBody>
          <a:bodyPr wrap="square" lIns="91440" tIns="45720" rIns="91440" bIns="45720" rtlCol="0" anchor="t">
            <a:spAutoFit/>
          </a:bodyPr>
          <a:lstStyle/>
          <a:p>
            <a:pPr>
              <a:lnSpc>
                <a:spcPts val="6000"/>
              </a:lnSpc>
            </a:pPr>
            <a:r>
              <a:rPr lang="fr-FR" sz="5500" b="1">
                <a:solidFill>
                  <a:schemeClr val="bg1"/>
                </a:solidFill>
                <a:latin typeface="Marianne ExtraBold"/>
              </a:rPr>
              <a:t>Le logement : </a:t>
            </a:r>
            <a:r>
              <a:rPr lang="fr-FR" sz="5500">
                <a:solidFill>
                  <a:schemeClr val="bg1"/>
                </a:solidFill>
                <a:latin typeface="Marianne Medium"/>
              </a:rPr>
              <a:t>de la demande à la remise </a:t>
            </a:r>
            <a:r>
              <a:rPr lang="fr-FR" sz="5500">
                <a:latin typeface="Marianne Medium" panose="02000000000000000000" pitchFamily="2" charset="0"/>
              </a:rPr>
              <a:t/>
            </a:r>
            <a:br>
              <a:rPr lang="fr-FR" sz="5500">
                <a:latin typeface="Marianne Medium" panose="02000000000000000000" pitchFamily="2" charset="0"/>
              </a:rPr>
            </a:br>
            <a:r>
              <a:rPr lang="fr-FR" sz="5500">
                <a:solidFill>
                  <a:schemeClr val="bg1"/>
                </a:solidFill>
                <a:latin typeface="Marianne Medium"/>
              </a:rPr>
              <a:t>des clefs</a:t>
            </a:r>
            <a:endParaRPr lang="fr-FR" sz="5500" b="1">
              <a:solidFill>
                <a:schemeClr val="bg1"/>
              </a:solidFill>
              <a:latin typeface="Marianne Medium"/>
            </a:endParaRPr>
          </a:p>
        </p:txBody>
      </p:sp>
    </p:spTree>
    <p:extLst>
      <p:ext uri="{BB962C8B-B14F-4D97-AF65-F5344CB8AC3E}">
        <p14:creationId xmlns:p14="http://schemas.microsoft.com/office/powerpoint/2010/main" val="37903852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CED78908-81B3-A010-C10B-F1521E6AB9FD}"/>
              </a:ext>
            </a:extLst>
          </p:cNvPr>
          <p:cNvPicPr>
            <a:picLocks noChangeAspect="1"/>
          </p:cNvPicPr>
          <p:nvPr/>
        </p:nvPicPr>
        <p:blipFill>
          <a:blip r:embed="rId2"/>
          <a:stretch>
            <a:fillRect/>
          </a:stretch>
        </p:blipFill>
        <p:spPr>
          <a:xfrm>
            <a:off x="1805" y="-91440"/>
            <a:ext cx="12188390" cy="6858000"/>
          </a:xfrm>
          <a:prstGeom prst="rect">
            <a:avLst/>
          </a:prstGeom>
        </p:spPr>
      </p:pic>
      <p:sp>
        <p:nvSpPr>
          <p:cNvPr id="6" name="ZoneTexte 5">
            <a:extLst>
              <a:ext uri="{FF2B5EF4-FFF2-40B4-BE49-F238E27FC236}">
                <a16:creationId xmlns:a16="http://schemas.microsoft.com/office/drawing/2014/main" id="{0A17ACB1-9759-5C49-B7F4-038BE53BC4B8}"/>
              </a:ext>
            </a:extLst>
          </p:cNvPr>
          <p:cNvSpPr txBox="1"/>
          <p:nvPr/>
        </p:nvSpPr>
        <p:spPr>
          <a:xfrm>
            <a:off x="0" y="6553997"/>
            <a:ext cx="3449782" cy="223138"/>
          </a:xfrm>
          <a:prstGeom prst="rect">
            <a:avLst/>
          </a:prstGeom>
          <a:noFill/>
        </p:spPr>
        <p:txBody>
          <a:bodyPr wrap="square" rtlCol="0">
            <a:spAutoFit/>
          </a:bodyPr>
          <a:lstStyle/>
          <a:p>
            <a:pPr algn="ctr"/>
            <a:r>
              <a:rPr lang="fr-FR" sz="850">
                <a:latin typeface="Marianne" panose="02000000000000000000" pitchFamily="2" charset="0"/>
              </a:rPr>
              <a:t>Mission communication • Sous-direction de la Vie étudiante</a:t>
            </a:r>
          </a:p>
        </p:txBody>
      </p:sp>
      <p:sp>
        <p:nvSpPr>
          <p:cNvPr id="7" name="ZoneTexte 6">
            <a:extLst>
              <a:ext uri="{FF2B5EF4-FFF2-40B4-BE49-F238E27FC236}">
                <a16:creationId xmlns:a16="http://schemas.microsoft.com/office/drawing/2014/main" id="{3C96AC02-7AFE-9B42-BE95-1A094CE30146}"/>
              </a:ext>
            </a:extLst>
          </p:cNvPr>
          <p:cNvSpPr txBox="1"/>
          <p:nvPr/>
        </p:nvSpPr>
        <p:spPr>
          <a:xfrm>
            <a:off x="8665294" y="6517950"/>
            <a:ext cx="3449782" cy="276999"/>
          </a:xfrm>
          <a:prstGeom prst="rect">
            <a:avLst/>
          </a:prstGeom>
          <a:noFill/>
        </p:spPr>
        <p:txBody>
          <a:bodyPr wrap="square" lIns="91440" tIns="45720" rIns="91440" bIns="45720" rtlCol="0" anchor="t">
            <a:spAutoFit/>
          </a:bodyPr>
          <a:lstStyle/>
          <a:p>
            <a:pPr algn="r"/>
            <a:r>
              <a:rPr lang="fr-FR" sz="850" dirty="0">
                <a:latin typeface="Marianne" panose="02000000000000000000" pitchFamily="2" charset="0"/>
              </a:rPr>
              <a:t>Février 2026 </a:t>
            </a:r>
            <a:r>
              <a:rPr lang="fr-FR" sz="850" dirty="0" smtClean="0">
                <a:latin typeface="Marianne"/>
              </a:rPr>
              <a:t>• </a:t>
            </a:r>
            <a:r>
              <a:rPr lang="fr-FR" sz="1200" b="1" dirty="0">
                <a:solidFill>
                  <a:srgbClr val="FF0000"/>
                </a:solidFill>
                <a:latin typeface="Marianne ExtraBold"/>
              </a:rPr>
              <a:t>14</a:t>
            </a:r>
          </a:p>
        </p:txBody>
      </p:sp>
      <p:sp>
        <p:nvSpPr>
          <p:cNvPr id="8" name="ZoneTexte 7">
            <a:extLst>
              <a:ext uri="{FF2B5EF4-FFF2-40B4-BE49-F238E27FC236}">
                <a16:creationId xmlns:a16="http://schemas.microsoft.com/office/drawing/2014/main" id="{F25A2302-358E-E947-9338-2B93CD150B52}"/>
              </a:ext>
            </a:extLst>
          </p:cNvPr>
          <p:cNvSpPr txBox="1"/>
          <p:nvPr/>
        </p:nvSpPr>
        <p:spPr>
          <a:xfrm>
            <a:off x="3110514" y="2035315"/>
            <a:ext cx="7947810" cy="938719"/>
          </a:xfrm>
          <a:prstGeom prst="rect">
            <a:avLst/>
          </a:prstGeom>
          <a:noFill/>
        </p:spPr>
        <p:txBody>
          <a:bodyPr wrap="square" lIns="91440" tIns="45720" rIns="91440" bIns="45720" rtlCol="0" anchor="t">
            <a:spAutoFit/>
          </a:bodyPr>
          <a:lstStyle/>
          <a:p>
            <a:r>
              <a:rPr lang="fr-FR" sz="3000">
                <a:solidFill>
                  <a:srgbClr val="BBC1F2"/>
                </a:solidFill>
                <a:latin typeface="Marianne Medium"/>
              </a:rPr>
              <a:t>Les différents </a:t>
            </a:r>
            <a:r>
              <a:rPr lang="fr-FR" sz="3000" b="1">
                <a:solidFill>
                  <a:srgbClr val="BBC1F2"/>
                </a:solidFill>
                <a:latin typeface="Marianne ExtraBold"/>
              </a:rPr>
              <a:t>types de logements</a:t>
            </a:r>
          </a:p>
          <a:p>
            <a:endParaRPr lang="fr-FR" sz="1100">
              <a:latin typeface="Marianne Medium" panose="02000000000000000000" pitchFamily="2" charset="0"/>
            </a:endParaRPr>
          </a:p>
          <a:p>
            <a:endParaRPr lang="fr-FR" sz="1400">
              <a:latin typeface="Marianne Medium" panose="02000000000000000000" pitchFamily="2" charset="0"/>
            </a:endParaRPr>
          </a:p>
        </p:txBody>
      </p:sp>
      <p:sp>
        <p:nvSpPr>
          <p:cNvPr id="9" name="ZoneTexte 8">
            <a:extLst>
              <a:ext uri="{FF2B5EF4-FFF2-40B4-BE49-F238E27FC236}">
                <a16:creationId xmlns:a16="http://schemas.microsoft.com/office/drawing/2014/main" id="{62C081DA-FAFD-1144-A436-955A602E2E5C}"/>
              </a:ext>
            </a:extLst>
          </p:cNvPr>
          <p:cNvSpPr txBox="1"/>
          <p:nvPr/>
        </p:nvSpPr>
        <p:spPr>
          <a:xfrm>
            <a:off x="5835453" y="3067812"/>
            <a:ext cx="3089091" cy="1969770"/>
          </a:xfrm>
          <a:prstGeom prst="rect">
            <a:avLst/>
          </a:prstGeom>
          <a:noFill/>
        </p:spPr>
        <p:txBody>
          <a:bodyPr wrap="square" lIns="91440" tIns="45720" rIns="91440" bIns="45720" rtlCol="0" anchor="t">
            <a:spAutoFit/>
          </a:bodyPr>
          <a:lstStyle/>
          <a:p>
            <a:r>
              <a:rPr lang="fr-FR" sz="1200" b="1" dirty="0">
                <a:solidFill>
                  <a:srgbClr val="E1000F"/>
                </a:solidFill>
                <a:effectLst/>
                <a:latin typeface="Marianne"/>
              </a:rPr>
              <a:t>Les studios</a:t>
            </a:r>
          </a:p>
          <a:p>
            <a:pPr marL="171450" indent="-171450">
              <a:buClr>
                <a:srgbClr val="BBC1F2"/>
              </a:buClr>
              <a:buFont typeface="Arial" panose="020B0604020202020204" pitchFamily="34" charset="0"/>
              <a:buChar char="•"/>
            </a:pPr>
            <a:r>
              <a:rPr lang="fr-FR" sz="1100" dirty="0">
                <a:effectLst/>
                <a:latin typeface="Marianne"/>
              </a:rPr>
              <a:t>type </a:t>
            </a:r>
            <a:r>
              <a:rPr lang="fr-FR" sz="1100" dirty="0" err="1">
                <a:effectLst/>
                <a:latin typeface="Marianne"/>
              </a:rPr>
              <a:t>T1</a:t>
            </a:r>
            <a:r>
              <a:rPr lang="fr-FR" sz="1100" dirty="0">
                <a:effectLst/>
                <a:latin typeface="Marianne"/>
              </a:rPr>
              <a:t> ou +,</a:t>
            </a:r>
          </a:p>
          <a:p>
            <a:pPr marL="171450" indent="-171450">
              <a:buClr>
                <a:srgbClr val="BBC1F2"/>
              </a:buClr>
              <a:buFont typeface="Arial" panose="020B0604020202020204" pitchFamily="34" charset="0"/>
              <a:buChar char="•"/>
            </a:pPr>
            <a:r>
              <a:rPr lang="fr-FR" sz="1100" dirty="0">
                <a:effectLst/>
                <a:latin typeface="Marianne"/>
              </a:rPr>
              <a:t>coin cuisine,</a:t>
            </a:r>
          </a:p>
          <a:p>
            <a:pPr marL="171450" indent="-171450">
              <a:buClr>
                <a:srgbClr val="BBC1F2"/>
              </a:buClr>
              <a:buFont typeface="Arial" panose="020B0604020202020204" pitchFamily="34" charset="0"/>
              <a:buChar char="•"/>
            </a:pPr>
            <a:r>
              <a:rPr lang="fr-FR" sz="1100" dirty="0">
                <a:effectLst/>
                <a:latin typeface="Marianne"/>
              </a:rPr>
              <a:t>salle </a:t>
            </a:r>
            <a:r>
              <a:rPr lang="fr-FR" sz="1100" dirty="0">
                <a:latin typeface="Marianne"/>
              </a:rPr>
              <a:t>d'eau,</a:t>
            </a:r>
            <a:endParaRPr lang="fr-FR" sz="1100" dirty="0">
              <a:effectLst/>
              <a:latin typeface="Marianne" panose="02000000000000000000" pitchFamily="2" charset="0"/>
            </a:endParaRPr>
          </a:p>
          <a:p>
            <a:pPr marL="171450" indent="-171450">
              <a:buClr>
                <a:srgbClr val="BBC1F2"/>
              </a:buClr>
              <a:buFont typeface="Arial" panose="020B0604020202020204" pitchFamily="34" charset="0"/>
              <a:buChar char="•"/>
            </a:pPr>
            <a:r>
              <a:rPr lang="fr-FR" sz="1100" dirty="0">
                <a:effectLst/>
                <a:latin typeface="Marianne"/>
              </a:rPr>
              <a:t>prises TV et téléphone, </a:t>
            </a:r>
            <a:r>
              <a:rPr lang="fr-FR" sz="1100" dirty="0">
                <a:effectLst/>
                <a:latin typeface="Marianne" panose="02000000000000000000" pitchFamily="2" charset="0"/>
              </a:rPr>
              <a:t/>
            </a:r>
            <a:br>
              <a:rPr lang="fr-FR" sz="1100" dirty="0">
                <a:effectLst/>
                <a:latin typeface="Marianne" panose="02000000000000000000" pitchFamily="2" charset="0"/>
              </a:rPr>
            </a:br>
            <a:r>
              <a:rPr lang="fr-FR" sz="1100" dirty="0">
                <a:effectLst/>
                <a:latin typeface="Marianne"/>
              </a:rPr>
              <a:t>connexion</a:t>
            </a:r>
            <a:r>
              <a:rPr lang="fr-FR" sz="1100" dirty="0">
                <a:latin typeface="Marianne"/>
              </a:rPr>
              <a:t> </a:t>
            </a:r>
            <a:r>
              <a:rPr lang="fr-FR" sz="1100" dirty="0">
                <a:effectLst/>
                <a:latin typeface="Marianne"/>
              </a:rPr>
              <a:t>internet</a:t>
            </a:r>
          </a:p>
          <a:p>
            <a:pPr marL="171450" indent="-171450">
              <a:buClr>
                <a:srgbClr val="BBC1F2"/>
              </a:buClr>
              <a:buFont typeface="Arial" panose="020B0604020202020204" pitchFamily="34" charset="0"/>
              <a:buChar char="•"/>
            </a:pPr>
            <a:endParaRPr lang="fr-FR" sz="1100" dirty="0">
              <a:latin typeface="Marianne"/>
            </a:endParaRPr>
          </a:p>
          <a:p>
            <a:r>
              <a:rPr lang="fr-FR" sz="1100" b="1" dirty="0">
                <a:effectLst/>
                <a:latin typeface="Marianne Medium"/>
              </a:rPr>
              <a:t>Loyer moyen pour un studio : </a:t>
            </a:r>
            <a:r>
              <a:rPr lang="fr-FR" sz="1100" dirty="0">
                <a:effectLst/>
                <a:latin typeface="Marianne Medium"/>
              </a:rPr>
              <a:t>330 € </a:t>
            </a:r>
            <a:r>
              <a:rPr lang="fr-FR" sz="1100" dirty="0">
                <a:effectLst/>
                <a:latin typeface="Marianne Medium" panose="02000000000000000000" pitchFamily="2" charset="0"/>
              </a:rPr>
              <a:t/>
            </a:r>
            <a:br>
              <a:rPr lang="fr-FR" sz="1100" dirty="0">
                <a:effectLst/>
                <a:latin typeface="Marianne Medium" panose="02000000000000000000" pitchFamily="2" charset="0"/>
              </a:rPr>
            </a:br>
            <a:r>
              <a:rPr lang="fr-FR" sz="1100" dirty="0">
                <a:effectLst/>
                <a:latin typeface="Marianne Medium"/>
              </a:rPr>
              <a:t>par mois (400 € pour l’Île-de-France) avant déduction de l’aide au logement.</a:t>
            </a:r>
          </a:p>
          <a:p>
            <a:endParaRPr lang="fr-FR" sz="1100" dirty="0">
              <a:effectLst/>
              <a:latin typeface="Marianne"/>
            </a:endParaRPr>
          </a:p>
        </p:txBody>
      </p:sp>
      <p:sp>
        <p:nvSpPr>
          <p:cNvPr id="5" name="ZoneTexte 4">
            <a:extLst>
              <a:ext uri="{FF2B5EF4-FFF2-40B4-BE49-F238E27FC236}">
                <a16:creationId xmlns:a16="http://schemas.microsoft.com/office/drawing/2014/main" id="{14349092-8DD2-B350-6107-8449B8AC7A76}"/>
              </a:ext>
            </a:extLst>
          </p:cNvPr>
          <p:cNvSpPr txBox="1"/>
          <p:nvPr/>
        </p:nvSpPr>
        <p:spPr>
          <a:xfrm>
            <a:off x="9070634" y="3069656"/>
            <a:ext cx="2868597" cy="2862322"/>
          </a:xfrm>
          <a:prstGeom prst="rect">
            <a:avLst/>
          </a:prstGeom>
          <a:noFill/>
        </p:spPr>
        <p:txBody>
          <a:bodyPr wrap="square" lIns="91440" tIns="45720" rIns="91440" bIns="45720" rtlCol="0" anchor="t">
            <a:spAutoFit/>
          </a:bodyPr>
          <a:lstStyle/>
          <a:p>
            <a:r>
              <a:rPr lang="fr-FR" sz="1200" b="1" dirty="0">
                <a:solidFill>
                  <a:srgbClr val="E1000F"/>
                </a:solidFill>
                <a:effectLst/>
                <a:latin typeface="Marianne" panose="02000000000000000000" pitchFamily="2" charset="0"/>
              </a:rPr>
              <a:t>Une offre de logement tout au long de l’année</a:t>
            </a:r>
          </a:p>
          <a:p>
            <a:r>
              <a:rPr lang="fr-FR" sz="1100" dirty="0">
                <a:effectLst/>
                <a:latin typeface="Marianne"/>
              </a:rPr>
              <a:t>Vous pouvez réserver à tout moment un logement en résidence Crous ou demander un </a:t>
            </a:r>
            <a:r>
              <a:rPr lang="fr-FR" sz="1100" b="1" dirty="0">
                <a:effectLst/>
                <a:latin typeface="Marianne Medium"/>
              </a:rPr>
              <a:t>hébergement temporaire</a:t>
            </a:r>
            <a:r>
              <a:rPr lang="fr-FR" sz="1100" b="1" dirty="0">
                <a:effectLst/>
                <a:latin typeface="Marianne"/>
              </a:rPr>
              <a:t> </a:t>
            </a:r>
            <a:r>
              <a:rPr lang="fr-FR" sz="1100" dirty="0">
                <a:effectLst/>
                <a:latin typeface="Marianne"/>
              </a:rPr>
              <a:t>si vous effectuez un stage ou une mobilité dans une autre région :</a:t>
            </a:r>
          </a:p>
          <a:p>
            <a:pPr marL="171450" indent="-171450">
              <a:buClr>
                <a:srgbClr val="BBC1F2"/>
              </a:buClr>
              <a:buFont typeface="Arial" panose="020B0604020202020204" pitchFamily="34" charset="0"/>
              <a:buChar char="•"/>
            </a:pPr>
            <a:r>
              <a:rPr lang="fr-FR" sz="1100" dirty="0">
                <a:effectLst/>
                <a:latin typeface="Marianne"/>
              </a:rPr>
              <a:t>les étudiants boursiers peuvent réserver en ligne automatiquement ;</a:t>
            </a:r>
          </a:p>
          <a:p>
            <a:pPr marL="171450" indent="-171450">
              <a:buClr>
                <a:srgbClr val="BBC1F2"/>
              </a:buClr>
              <a:buFont typeface="Arial" panose="020B0604020202020204" pitchFamily="34" charset="0"/>
              <a:buChar char="•"/>
            </a:pPr>
            <a:r>
              <a:rPr lang="fr-FR" sz="1100" dirty="0">
                <a:latin typeface="Marianne"/>
              </a:rPr>
              <a:t>Les stagiaires, même boursiers, et les </a:t>
            </a:r>
            <a:r>
              <a:rPr lang="fr-FR" sz="1100" dirty="0">
                <a:effectLst/>
                <a:latin typeface="Marianne"/>
              </a:rPr>
              <a:t>étudiants non-boursiers doivent remplir un dossier de candidature </a:t>
            </a:r>
            <a:r>
              <a:rPr lang="fr-FR" sz="1100" dirty="0">
                <a:effectLst/>
                <a:latin typeface="Marianne" panose="02000000000000000000" pitchFamily="2" charset="0"/>
              </a:rPr>
              <a:t/>
            </a:r>
            <a:br>
              <a:rPr lang="fr-FR" sz="1100" dirty="0">
                <a:effectLst/>
                <a:latin typeface="Marianne" panose="02000000000000000000" pitchFamily="2" charset="0"/>
              </a:rPr>
            </a:br>
            <a:r>
              <a:rPr lang="fr-FR" sz="1100" dirty="0">
                <a:effectLst/>
                <a:latin typeface="Marianne"/>
              </a:rPr>
              <a:t>en ligne.</a:t>
            </a:r>
          </a:p>
          <a:p>
            <a:pPr>
              <a:buClr>
                <a:srgbClr val="BBC1F2"/>
              </a:buClr>
            </a:pPr>
            <a:endParaRPr lang="fr-FR" sz="1100" dirty="0">
              <a:effectLst/>
              <a:latin typeface="Marianne" panose="02000000000000000000" pitchFamily="2" charset="0"/>
            </a:endParaRPr>
          </a:p>
          <a:p>
            <a:r>
              <a:rPr lang="fr-FR" sz="1200" dirty="0">
                <a:solidFill>
                  <a:srgbClr val="E1000F"/>
                </a:solidFill>
                <a:effectLst/>
                <a:latin typeface="Marianne Medium"/>
              </a:rPr>
              <a:t>Connectez-vous</a:t>
            </a:r>
            <a:r>
              <a:rPr lang="fr-FR" sz="1200" dirty="0">
                <a:effectLst/>
                <a:latin typeface="Marianne Medium"/>
              </a:rPr>
              <a:t> sur </a:t>
            </a:r>
            <a:r>
              <a:rPr lang="fr-FR" sz="1200" b="1" dirty="0">
                <a:effectLst/>
                <a:latin typeface="Marianne Medium"/>
                <a:hlinkClick r:id="rId3"/>
              </a:rPr>
              <a:t>messervices.etudiant.gouv.fr</a:t>
            </a:r>
            <a:endParaRPr lang="fr-FR" sz="1200" b="1" dirty="0">
              <a:effectLst/>
              <a:latin typeface="Marianne Medium"/>
            </a:endParaRPr>
          </a:p>
        </p:txBody>
      </p:sp>
      <p:sp>
        <p:nvSpPr>
          <p:cNvPr id="3" name="ZoneTexte 2">
            <a:extLst>
              <a:ext uri="{FF2B5EF4-FFF2-40B4-BE49-F238E27FC236}">
                <a16:creationId xmlns:a16="http://schemas.microsoft.com/office/drawing/2014/main" id="{D23BEDAC-0CC3-9769-56A2-4886EC35B27F}"/>
              </a:ext>
            </a:extLst>
          </p:cNvPr>
          <p:cNvSpPr txBox="1"/>
          <p:nvPr/>
        </p:nvSpPr>
        <p:spPr>
          <a:xfrm>
            <a:off x="3118118" y="3075994"/>
            <a:ext cx="2995069" cy="1461939"/>
          </a:xfrm>
          <a:prstGeom prst="rect">
            <a:avLst/>
          </a:prstGeom>
          <a:noFill/>
        </p:spPr>
        <p:txBody>
          <a:bodyPr wrap="square" lIns="91440" tIns="45720" rIns="91440" bIns="45720" rtlCol="0" anchor="t">
            <a:spAutoFit/>
          </a:bodyPr>
          <a:lstStyle/>
          <a:p>
            <a:r>
              <a:rPr lang="fr-FR" sz="1200" b="1" dirty="0">
                <a:solidFill>
                  <a:srgbClr val="E1000F"/>
                </a:solidFill>
                <a:effectLst/>
                <a:latin typeface="Marianne" panose="02000000000000000000" pitchFamily="2" charset="0"/>
              </a:rPr>
              <a:t>Les chambres</a:t>
            </a:r>
          </a:p>
          <a:p>
            <a:pPr marL="171450" indent="-171450">
              <a:buClr>
                <a:srgbClr val="BBC1F2"/>
              </a:buClr>
              <a:buFont typeface="Arial" panose="020B0604020202020204" pitchFamily="34" charset="0"/>
              <a:buChar char="•"/>
            </a:pPr>
            <a:r>
              <a:rPr lang="fr-FR" sz="1100" dirty="0">
                <a:effectLst/>
                <a:latin typeface="Marianne" panose="02000000000000000000" pitchFamily="2" charset="0"/>
              </a:rPr>
              <a:t>chambre meublée</a:t>
            </a:r>
          </a:p>
          <a:p>
            <a:pPr marL="171450" indent="-171450">
              <a:buClr>
                <a:srgbClr val="BBC1F2"/>
              </a:buClr>
              <a:buFont typeface="Arial" panose="020B0604020202020204" pitchFamily="34" charset="0"/>
              <a:buChar char="•"/>
            </a:pPr>
            <a:r>
              <a:rPr lang="fr-FR" sz="1100" dirty="0">
                <a:effectLst/>
                <a:latin typeface="Marianne" panose="02000000000000000000" pitchFamily="2" charset="0"/>
              </a:rPr>
              <a:t>connexion à internet,</a:t>
            </a:r>
          </a:p>
          <a:p>
            <a:pPr marL="171450" indent="-171450">
              <a:buClr>
                <a:srgbClr val="BBC1F2"/>
              </a:buClr>
              <a:buFont typeface="Arial" panose="020B0604020202020204" pitchFamily="34" charset="0"/>
              <a:buChar char="•"/>
            </a:pPr>
            <a:r>
              <a:rPr lang="fr-FR" sz="1100" dirty="0">
                <a:effectLst/>
                <a:latin typeface="Marianne" panose="02000000000000000000" pitchFamily="2" charset="0"/>
              </a:rPr>
              <a:t>cuisines collectives,</a:t>
            </a:r>
          </a:p>
          <a:p>
            <a:pPr marL="171450" indent="-171450">
              <a:buClr>
                <a:srgbClr val="BBC1F2"/>
              </a:buClr>
              <a:buFont typeface="Arial" panose="020B0604020202020204" pitchFamily="34" charset="0"/>
              <a:buChar char="•"/>
            </a:pPr>
            <a:endParaRPr lang="fr-FR" sz="1100" dirty="0">
              <a:effectLst/>
              <a:latin typeface="Marianne" panose="02000000000000000000" pitchFamily="2" charset="0"/>
            </a:endParaRPr>
          </a:p>
          <a:p>
            <a:pPr marL="171450" indent="-171450">
              <a:buClr>
                <a:srgbClr val="BBC1F2"/>
              </a:buClr>
              <a:buFont typeface="Arial" panose="020B0604020202020204" pitchFamily="34" charset="0"/>
              <a:buChar char="•"/>
            </a:pPr>
            <a:endParaRPr lang="fr-FR" sz="1100" dirty="0">
              <a:effectLst/>
              <a:latin typeface="Marianne" panose="02000000000000000000" pitchFamily="2" charset="0"/>
            </a:endParaRPr>
          </a:p>
          <a:p>
            <a:r>
              <a:rPr lang="fr-FR" sz="1100" b="1" dirty="0">
                <a:effectLst/>
                <a:latin typeface="Marianne Medium" panose="02000000000000000000" pitchFamily="2" charset="0"/>
              </a:rPr>
              <a:t>Loyer moyen : </a:t>
            </a:r>
            <a:r>
              <a:rPr lang="fr-FR" sz="1100" dirty="0">
                <a:effectLst/>
                <a:latin typeface="Marianne Medium" panose="02000000000000000000" pitchFamily="2" charset="0"/>
              </a:rPr>
              <a:t>250 € par mois avant déduction de l’aide au logement.</a:t>
            </a:r>
          </a:p>
        </p:txBody>
      </p:sp>
      <p:sp>
        <p:nvSpPr>
          <p:cNvPr id="4" name="ZoneTexte 3">
            <a:extLst>
              <a:ext uri="{FF2B5EF4-FFF2-40B4-BE49-F238E27FC236}">
                <a16:creationId xmlns:a16="http://schemas.microsoft.com/office/drawing/2014/main" id="{80B2E633-C001-CD94-4512-EECF321331A1}"/>
              </a:ext>
            </a:extLst>
          </p:cNvPr>
          <p:cNvSpPr txBox="1"/>
          <p:nvPr/>
        </p:nvSpPr>
        <p:spPr>
          <a:xfrm>
            <a:off x="353114" y="3633913"/>
            <a:ext cx="2061498" cy="2062103"/>
          </a:xfrm>
          <a:prstGeom prst="rect">
            <a:avLst/>
          </a:prstGeom>
          <a:noFill/>
        </p:spPr>
        <p:txBody>
          <a:bodyPr wrap="square" lIns="91440" tIns="45720" rIns="91440" bIns="45720" anchor="t">
            <a:spAutoFit/>
          </a:bodyPr>
          <a:lstStyle/>
          <a:p>
            <a:pPr algn="ctr"/>
            <a:r>
              <a:rPr lang="fr-FR" sz="1600" b="1" baseline="30000" dirty="0">
                <a:solidFill>
                  <a:srgbClr val="BBC1F2"/>
                </a:solidFill>
                <a:effectLst/>
                <a:latin typeface="Marianne"/>
              </a:rPr>
              <a:t>ÉTUDIANTS EN</a:t>
            </a:r>
            <a:r>
              <a:rPr lang="fr-FR" sz="1600" b="1" baseline="30000" dirty="0">
                <a:solidFill>
                  <a:srgbClr val="BBC1F2"/>
                </a:solidFill>
                <a:latin typeface="Marianne"/>
              </a:rPr>
              <a:t> </a:t>
            </a:r>
            <a:r>
              <a:rPr lang="fr-FR" sz="1600" b="1" baseline="30000" dirty="0">
                <a:solidFill>
                  <a:srgbClr val="BBC1F2"/>
                </a:solidFill>
                <a:effectLst/>
                <a:latin typeface="Marianne"/>
              </a:rPr>
              <a:t>SITUATION</a:t>
            </a:r>
            <a:r>
              <a:rPr lang="fr-FR" sz="1600" b="1" dirty="0">
                <a:solidFill>
                  <a:srgbClr val="BBC1F2"/>
                </a:solidFill>
                <a:effectLst/>
                <a:latin typeface="Marianne"/>
              </a:rPr>
              <a:t> </a:t>
            </a:r>
            <a:r>
              <a:rPr lang="fr-FR" sz="1600" b="1" baseline="30000" dirty="0">
                <a:solidFill>
                  <a:srgbClr val="BBC1F2"/>
                </a:solidFill>
                <a:effectLst/>
                <a:latin typeface="Marianne"/>
              </a:rPr>
              <a:t>DE</a:t>
            </a:r>
            <a:r>
              <a:rPr lang="fr-FR" sz="1600" b="1" baseline="30000" dirty="0">
                <a:solidFill>
                  <a:srgbClr val="BBC1F2"/>
                </a:solidFill>
                <a:latin typeface="Marianne"/>
              </a:rPr>
              <a:t> </a:t>
            </a:r>
            <a:r>
              <a:rPr lang="fr-FR" sz="1600" b="1" baseline="30000" dirty="0">
                <a:solidFill>
                  <a:srgbClr val="BBC1F2"/>
                </a:solidFill>
                <a:effectLst/>
                <a:latin typeface="Marianne"/>
              </a:rPr>
              <a:t>HANDICAP :</a:t>
            </a:r>
          </a:p>
          <a:p>
            <a:pPr algn="ctr"/>
            <a:endParaRPr lang="fr-FR" sz="1600" dirty="0">
              <a:solidFill>
                <a:srgbClr val="000000"/>
              </a:solidFill>
              <a:effectLst/>
              <a:latin typeface="Calibri" panose="020F0502020204030204"/>
              <a:ea typeface="Calibri" panose="020F0502020204030204"/>
              <a:cs typeface="Calibri" panose="020F0502020204030204"/>
            </a:endParaRPr>
          </a:p>
          <a:p>
            <a:pPr algn="ctr"/>
            <a:r>
              <a:rPr lang="fr-FR" sz="1600" b="1" baseline="30000" dirty="0">
                <a:solidFill>
                  <a:srgbClr val="BBC1F2"/>
                </a:solidFill>
                <a:effectLst/>
                <a:latin typeface="Marianne"/>
              </a:rPr>
              <a:t>LES RÉSIDENCES</a:t>
            </a:r>
            <a:r>
              <a:rPr lang="fr-FR" sz="1600" b="1" baseline="30000" dirty="0">
                <a:solidFill>
                  <a:srgbClr val="BBC1F2"/>
                </a:solidFill>
                <a:latin typeface="Marianne"/>
              </a:rPr>
              <a:t> </a:t>
            </a:r>
            <a:r>
              <a:rPr lang="fr-FR" sz="1600" b="1" baseline="30000" dirty="0">
                <a:solidFill>
                  <a:srgbClr val="BBC1F2"/>
                </a:solidFill>
                <a:effectLst/>
                <a:latin typeface="Marianne"/>
              </a:rPr>
              <a:t>VOUS PROPOSENT</a:t>
            </a:r>
            <a:r>
              <a:rPr lang="fr-FR" sz="1600" b="1" baseline="30000" dirty="0">
                <a:solidFill>
                  <a:srgbClr val="BBC1F2"/>
                </a:solidFill>
                <a:latin typeface="Marianne"/>
              </a:rPr>
              <a:t> </a:t>
            </a:r>
            <a:r>
              <a:rPr lang="fr-FR" sz="1600" b="1" baseline="30000" dirty="0">
                <a:solidFill>
                  <a:srgbClr val="BBC1F2"/>
                </a:solidFill>
                <a:effectLst/>
                <a:latin typeface="Marianne"/>
              </a:rPr>
              <a:t>DES CHAMBRES</a:t>
            </a:r>
            <a:r>
              <a:rPr lang="fr-FR" sz="1600" b="1" baseline="30000" dirty="0">
                <a:solidFill>
                  <a:srgbClr val="BBC1F2"/>
                </a:solidFill>
                <a:latin typeface="Marianne"/>
              </a:rPr>
              <a:t> </a:t>
            </a:r>
            <a:r>
              <a:rPr lang="fr-FR" sz="1600" b="1" baseline="30000" dirty="0">
                <a:solidFill>
                  <a:srgbClr val="BBC1F2"/>
                </a:solidFill>
                <a:effectLst/>
                <a:latin typeface="Marianne"/>
              </a:rPr>
              <a:t>ET DES STUDIOS</a:t>
            </a:r>
            <a:r>
              <a:rPr lang="fr-FR" sz="1600" b="1" baseline="30000" dirty="0">
                <a:solidFill>
                  <a:srgbClr val="BBC1F2"/>
                </a:solidFill>
                <a:latin typeface="Marianne"/>
              </a:rPr>
              <a:t> </a:t>
            </a:r>
            <a:r>
              <a:rPr lang="fr-FR" sz="1600" b="1" baseline="30000" dirty="0">
                <a:solidFill>
                  <a:srgbClr val="BBC1F2"/>
                </a:solidFill>
                <a:effectLst/>
                <a:latin typeface="Marianne"/>
              </a:rPr>
              <a:t>ADAPTÉS OU</a:t>
            </a:r>
            <a:r>
              <a:rPr lang="fr-FR" sz="1600" b="1" baseline="30000" dirty="0">
                <a:solidFill>
                  <a:srgbClr val="BBC1F2"/>
                </a:solidFill>
                <a:latin typeface="Marianne"/>
              </a:rPr>
              <a:t> </a:t>
            </a:r>
            <a:r>
              <a:rPr lang="fr-FR" sz="1600" b="1" baseline="30000" dirty="0">
                <a:solidFill>
                  <a:srgbClr val="BBC1F2"/>
                </a:solidFill>
                <a:effectLst/>
                <a:latin typeface="Marianne"/>
              </a:rPr>
              <a:t>ADAPTABLES.</a:t>
            </a:r>
          </a:p>
          <a:p>
            <a:pPr algn="ctr"/>
            <a:r>
              <a:rPr lang="fr-FR" sz="1600" b="1" baseline="30000" dirty="0">
                <a:solidFill>
                  <a:srgbClr val="BBC1F2"/>
                </a:solidFill>
                <a:effectLst/>
                <a:latin typeface="Marianne"/>
              </a:rPr>
              <a:t>RENSEIGNEZ-VOUS</a:t>
            </a:r>
          </a:p>
          <a:p>
            <a:pPr algn="ctr"/>
            <a:r>
              <a:rPr lang="fr-FR" sz="1600" b="1" baseline="30000" dirty="0">
                <a:solidFill>
                  <a:srgbClr val="BBC1F2"/>
                </a:solidFill>
                <a:effectLst/>
                <a:latin typeface="Marianne"/>
              </a:rPr>
              <a:t>AUPRÈS DE</a:t>
            </a:r>
          </a:p>
          <a:p>
            <a:pPr algn="ctr"/>
            <a:r>
              <a:rPr lang="fr-FR" sz="1600" b="1" baseline="30000" dirty="0">
                <a:solidFill>
                  <a:srgbClr val="BBC1F2"/>
                </a:solidFill>
                <a:effectLst/>
                <a:latin typeface="Marianne"/>
              </a:rPr>
              <a:t>VOTRE CROUS</a:t>
            </a:r>
            <a:endParaRPr lang="fr-FR" sz="1400" b="1" baseline="30000" dirty="0">
              <a:solidFill>
                <a:srgbClr val="BBC1F2"/>
              </a:solidFill>
              <a:effectLst/>
              <a:latin typeface="Marianne"/>
            </a:endParaRPr>
          </a:p>
        </p:txBody>
      </p:sp>
      <p:sp>
        <p:nvSpPr>
          <p:cNvPr id="12" name="Rectangle 11">
            <a:extLst>
              <a:ext uri="{FF2B5EF4-FFF2-40B4-BE49-F238E27FC236}">
                <a16:creationId xmlns:a16="http://schemas.microsoft.com/office/drawing/2014/main" id="{6A6335D0-F767-53F6-6464-9F10111E07A9}"/>
              </a:ext>
            </a:extLst>
          </p:cNvPr>
          <p:cNvSpPr/>
          <p:nvPr/>
        </p:nvSpPr>
        <p:spPr>
          <a:xfrm>
            <a:off x="346606" y="3609830"/>
            <a:ext cx="2074514" cy="2086186"/>
          </a:xfrm>
          <a:prstGeom prst="rect">
            <a:avLst/>
          </a:prstGeom>
          <a:noFill/>
          <a:ln>
            <a:solidFill>
              <a:srgbClr val="BBC1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rgbClr val="F08DA3"/>
                </a:solidFill>
              </a:ln>
              <a:solidFill>
                <a:srgbClr val="F08DA3"/>
              </a:solidFill>
            </a:endParaRPr>
          </a:p>
        </p:txBody>
      </p:sp>
      <p:sp>
        <p:nvSpPr>
          <p:cNvPr id="15" name="ZoneTexte 14">
            <a:extLst>
              <a:ext uri="{FF2B5EF4-FFF2-40B4-BE49-F238E27FC236}">
                <a16:creationId xmlns:a16="http://schemas.microsoft.com/office/drawing/2014/main" id="{B209711A-82DD-B344-ABF3-192A79DB771A}"/>
              </a:ext>
            </a:extLst>
          </p:cNvPr>
          <p:cNvSpPr txBox="1"/>
          <p:nvPr/>
        </p:nvSpPr>
        <p:spPr>
          <a:xfrm>
            <a:off x="8665294" y="786983"/>
            <a:ext cx="3432748" cy="515526"/>
          </a:xfrm>
          <a:prstGeom prst="rect">
            <a:avLst/>
          </a:prstGeom>
          <a:noFill/>
        </p:spPr>
        <p:txBody>
          <a:bodyPr wrap="square" lIns="91440" tIns="45720" rIns="91440" bIns="45720" rtlCol="0" anchor="t">
            <a:spAutoFit/>
          </a:bodyPr>
          <a:lstStyle/>
          <a:p>
            <a:pPr algn="r"/>
            <a:r>
              <a:rPr lang="fr-FR" sz="1500" b="1">
                <a:solidFill>
                  <a:schemeClr val="bg1"/>
                </a:solidFill>
                <a:latin typeface="Marianne ExtraBold"/>
              </a:rPr>
              <a:t>GUIDE DE L’ÉTUDIANT</a:t>
            </a:r>
          </a:p>
          <a:p>
            <a:pPr algn="r"/>
            <a:r>
              <a:rPr lang="fr-FR" sz="1250" b="1">
                <a:solidFill>
                  <a:schemeClr val="bg1"/>
                </a:solidFill>
                <a:latin typeface="Marianne"/>
              </a:rPr>
              <a:t>2026</a:t>
            </a:r>
            <a:endParaRPr lang="fr-FR" sz="1250" b="1">
              <a:solidFill>
                <a:schemeClr val="bg1"/>
              </a:solidFill>
              <a:latin typeface="Marianne" panose="02000000000000000000" pitchFamily="2" charset="0"/>
            </a:endParaRPr>
          </a:p>
        </p:txBody>
      </p:sp>
      <p:sp>
        <p:nvSpPr>
          <p:cNvPr id="2" name="ZoneTexte 1">
            <a:extLst>
              <a:ext uri="{FF2B5EF4-FFF2-40B4-BE49-F238E27FC236}">
                <a16:creationId xmlns:a16="http://schemas.microsoft.com/office/drawing/2014/main" id="{CC5FBF66-1188-9848-89AF-C849818FD13A}"/>
              </a:ext>
            </a:extLst>
          </p:cNvPr>
          <p:cNvSpPr txBox="1"/>
          <p:nvPr/>
        </p:nvSpPr>
        <p:spPr>
          <a:xfrm>
            <a:off x="3205408" y="5039427"/>
            <a:ext cx="5571807" cy="93871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100" dirty="0">
              <a:ea typeface="+mn-lt"/>
              <a:cs typeface="+mn-lt"/>
            </a:endParaRPr>
          </a:p>
          <a:p>
            <a:r>
              <a:rPr lang="fr-FR" sz="1100" b="1" dirty="0">
                <a:latin typeface="Marianne"/>
              </a:rPr>
              <a:t>Des </a:t>
            </a:r>
            <a:r>
              <a:rPr lang="fr-FR" sz="1100" b="1" dirty="0">
                <a:solidFill>
                  <a:srgbClr val="E30612"/>
                </a:solidFill>
                <a:latin typeface="Marianne"/>
              </a:rPr>
              <a:t>services collectifs </a:t>
            </a:r>
            <a:r>
              <a:rPr lang="fr-FR" sz="1100" b="1" dirty="0">
                <a:latin typeface="Marianne"/>
              </a:rPr>
              <a:t>peuvent être mis à la disposition des étudiants logés (selon les résidences) : laverie automatique, salle informatique, salle de télévision, salles de sport, de travail, de musique, de détente, ...</a:t>
            </a:r>
            <a:endParaRPr lang="fr-FR" dirty="0">
              <a:ea typeface="Calibri" panose="020F0502020204030204"/>
              <a:cs typeface="Calibri" panose="020F0502020204030204"/>
            </a:endParaRPr>
          </a:p>
          <a:p>
            <a:pPr marL="171450" indent="-171450">
              <a:buFont typeface="Arial,Sans-Serif"/>
              <a:buChar char="•"/>
            </a:pPr>
            <a:endParaRPr lang="fr-FR" sz="1100" b="1" dirty="0">
              <a:latin typeface="Marianne"/>
              <a:ea typeface="Calibri" panose="020F0502020204030204"/>
              <a:cs typeface="Calibri" panose="020F0502020204030204"/>
            </a:endParaRPr>
          </a:p>
        </p:txBody>
      </p:sp>
    </p:spTree>
    <p:extLst>
      <p:ext uri="{BB962C8B-B14F-4D97-AF65-F5344CB8AC3E}">
        <p14:creationId xmlns:p14="http://schemas.microsoft.com/office/powerpoint/2010/main" val="16444605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C6A0E745-AACB-21A4-D0AA-7B948005A09E}"/>
              </a:ext>
            </a:extLst>
          </p:cNvPr>
          <p:cNvPicPr>
            <a:picLocks noChangeAspect="1"/>
          </p:cNvPicPr>
          <p:nvPr/>
        </p:nvPicPr>
        <p:blipFill>
          <a:blip r:embed="rId2"/>
          <a:stretch>
            <a:fillRect/>
          </a:stretch>
        </p:blipFill>
        <p:spPr>
          <a:xfrm>
            <a:off x="556" y="-194"/>
            <a:ext cx="12188390" cy="6858000"/>
          </a:xfrm>
          <a:prstGeom prst="rect">
            <a:avLst/>
          </a:prstGeom>
        </p:spPr>
      </p:pic>
      <p:sp>
        <p:nvSpPr>
          <p:cNvPr id="6" name="ZoneTexte 5">
            <a:extLst>
              <a:ext uri="{FF2B5EF4-FFF2-40B4-BE49-F238E27FC236}">
                <a16:creationId xmlns:a16="http://schemas.microsoft.com/office/drawing/2014/main" id="{0A17ACB1-9759-5C49-B7F4-038BE53BC4B8}"/>
              </a:ext>
            </a:extLst>
          </p:cNvPr>
          <p:cNvSpPr txBox="1"/>
          <p:nvPr/>
        </p:nvSpPr>
        <p:spPr>
          <a:xfrm>
            <a:off x="0" y="6553997"/>
            <a:ext cx="3449782" cy="223138"/>
          </a:xfrm>
          <a:prstGeom prst="rect">
            <a:avLst/>
          </a:prstGeom>
          <a:noFill/>
        </p:spPr>
        <p:txBody>
          <a:bodyPr wrap="square" rtlCol="0">
            <a:spAutoFit/>
          </a:bodyPr>
          <a:lstStyle/>
          <a:p>
            <a:pPr algn="ctr"/>
            <a:r>
              <a:rPr lang="fr-FR" sz="850">
                <a:latin typeface="Marianne" panose="02000000000000000000" pitchFamily="2" charset="0"/>
              </a:rPr>
              <a:t>Mission communication • Sous-direction de la Vie étudiante</a:t>
            </a:r>
          </a:p>
        </p:txBody>
      </p:sp>
      <p:sp>
        <p:nvSpPr>
          <p:cNvPr id="7" name="ZoneTexte 6">
            <a:extLst>
              <a:ext uri="{FF2B5EF4-FFF2-40B4-BE49-F238E27FC236}">
                <a16:creationId xmlns:a16="http://schemas.microsoft.com/office/drawing/2014/main" id="{3C96AC02-7AFE-9B42-BE95-1A094CE30146}"/>
              </a:ext>
            </a:extLst>
          </p:cNvPr>
          <p:cNvSpPr txBox="1"/>
          <p:nvPr/>
        </p:nvSpPr>
        <p:spPr>
          <a:xfrm>
            <a:off x="8665294" y="6517950"/>
            <a:ext cx="3449782" cy="276999"/>
          </a:xfrm>
          <a:prstGeom prst="rect">
            <a:avLst/>
          </a:prstGeom>
          <a:noFill/>
        </p:spPr>
        <p:txBody>
          <a:bodyPr wrap="square" rtlCol="0">
            <a:spAutoFit/>
          </a:bodyPr>
          <a:lstStyle/>
          <a:p>
            <a:pPr algn="r"/>
            <a:r>
              <a:rPr lang="fr-FR" sz="850" dirty="0">
                <a:latin typeface="Marianne" panose="02000000000000000000" pitchFamily="2" charset="0"/>
              </a:rPr>
              <a:t>Février 2026 • </a:t>
            </a:r>
            <a:r>
              <a:rPr lang="fr-FR" sz="1200" b="1" dirty="0">
                <a:solidFill>
                  <a:srgbClr val="FF0000"/>
                </a:solidFill>
                <a:latin typeface="Marianne ExtraBold" panose="02000000000000000000" pitchFamily="2" charset="0"/>
              </a:rPr>
              <a:t>15</a:t>
            </a:r>
          </a:p>
        </p:txBody>
      </p:sp>
      <p:sp>
        <p:nvSpPr>
          <p:cNvPr id="8" name="ZoneTexte 7">
            <a:extLst>
              <a:ext uri="{FF2B5EF4-FFF2-40B4-BE49-F238E27FC236}">
                <a16:creationId xmlns:a16="http://schemas.microsoft.com/office/drawing/2014/main" id="{F25A2302-358E-E947-9338-2B93CD150B52}"/>
              </a:ext>
            </a:extLst>
          </p:cNvPr>
          <p:cNvSpPr txBox="1"/>
          <p:nvPr/>
        </p:nvSpPr>
        <p:spPr>
          <a:xfrm>
            <a:off x="3142529" y="1646395"/>
            <a:ext cx="7947810" cy="938719"/>
          </a:xfrm>
          <a:prstGeom prst="rect">
            <a:avLst/>
          </a:prstGeom>
          <a:noFill/>
        </p:spPr>
        <p:txBody>
          <a:bodyPr wrap="square" rtlCol="0">
            <a:spAutoFit/>
          </a:bodyPr>
          <a:lstStyle/>
          <a:p>
            <a:r>
              <a:rPr lang="fr-FR" sz="3000" b="1">
                <a:solidFill>
                  <a:srgbClr val="BBC1F2"/>
                </a:solidFill>
                <a:latin typeface="Marianne ExtraBold" panose="02000000000000000000" pitchFamily="2" charset="0"/>
              </a:rPr>
              <a:t>L’attribution </a:t>
            </a:r>
            <a:r>
              <a:rPr lang="fr-FR" sz="3000">
                <a:solidFill>
                  <a:srgbClr val="BBC1F2"/>
                </a:solidFill>
                <a:latin typeface="Marianne Medium" panose="02000000000000000000" pitchFamily="2" charset="0"/>
              </a:rPr>
              <a:t>des logements</a:t>
            </a:r>
          </a:p>
          <a:p>
            <a:endParaRPr lang="fr-FR" sz="1100" b="1">
              <a:solidFill>
                <a:srgbClr val="BBC1F2"/>
              </a:solidFill>
              <a:latin typeface="Marianne Medium" panose="02000000000000000000" pitchFamily="2" charset="0"/>
            </a:endParaRPr>
          </a:p>
          <a:p>
            <a:r>
              <a:rPr lang="fr-FR" sz="1400" u="sng">
                <a:latin typeface="Marianne Medium" panose="02000000000000000000" pitchFamily="2" charset="0"/>
              </a:rPr>
              <a:t>Conditions d’attributions</a:t>
            </a:r>
            <a:r>
              <a:rPr lang="fr-FR" sz="1400">
                <a:latin typeface="Marianne Medium" panose="02000000000000000000" pitchFamily="2" charset="0"/>
              </a:rPr>
              <a:t> :</a:t>
            </a:r>
          </a:p>
        </p:txBody>
      </p:sp>
      <p:sp>
        <p:nvSpPr>
          <p:cNvPr id="16" name="ZoneTexte 15">
            <a:extLst>
              <a:ext uri="{FF2B5EF4-FFF2-40B4-BE49-F238E27FC236}">
                <a16:creationId xmlns:a16="http://schemas.microsoft.com/office/drawing/2014/main" id="{4E130968-5D57-2AE3-FD89-F56C8A6A4835}"/>
              </a:ext>
            </a:extLst>
          </p:cNvPr>
          <p:cNvSpPr txBox="1"/>
          <p:nvPr/>
        </p:nvSpPr>
        <p:spPr>
          <a:xfrm>
            <a:off x="6217920" y="3066510"/>
            <a:ext cx="3626724" cy="2970044"/>
          </a:xfrm>
          <a:prstGeom prst="rect">
            <a:avLst/>
          </a:prstGeom>
          <a:noFill/>
        </p:spPr>
        <p:txBody>
          <a:bodyPr wrap="square" lIns="91440" tIns="45720" rIns="91440" bIns="45720" rtlCol="0" anchor="t">
            <a:spAutoFit/>
          </a:bodyPr>
          <a:lstStyle/>
          <a:p>
            <a:r>
              <a:rPr lang="fr-FR" sz="1100" dirty="0">
                <a:solidFill>
                  <a:srgbClr val="000000"/>
                </a:solidFill>
                <a:effectLst/>
                <a:latin typeface="Marianne"/>
              </a:rPr>
              <a:t>Il est possible de faire </a:t>
            </a:r>
            <a:r>
              <a:rPr lang="fr-FR" sz="1100" dirty="0">
                <a:solidFill>
                  <a:srgbClr val="FF0000"/>
                </a:solidFill>
                <a:latin typeface="Marianne"/>
              </a:rPr>
              <a:t>10 vœux dans la même ville ou dans des villes et des Crous différents</a:t>
            </a:r>
            <a:r>
              <a:rPr lang="fr-FR" sz="1100" dirty="0">
                <a:latin typeface="Marianne"/>
              </a:rPr>
              <a:t>.</a:t>
            </a:r>
          </a:p>
          <a:p>
            <a:r>
              <a:rPr lang="fr-FR" sz="1100" dirty="0">
                <a:effectLst/>
                <a:latin typeface="Marianne"/>
              </a:rPr>
              <a:t>Vous pouvez faire plusieurs demandes dans </a:t>
            </a:r>
            <a:r>
              <a:rPr lang="fr-FR" sz="1100" dirty="0">
                <a:effectLst/>
                <a:latin typeface="Marianne" panose="02000000000000000000" pitchFamily="2" charset="0"/>
              </a:rPr>
              <a:t/>
            </a:r>
            <a:br>
              <a:rPr lang="fr-FR" sz="1100" dirty="0">
                <a:effectLst/>
                <a:latin typeface="Marianne" panose="02000000000000000000" pitchFamily="2" charset="0"/>
              </a:rPr>
            </a:br>
            <a:r>
              <a:rPr lang="fr-FR" sz="1100" dirty="0">
                <a:effectLst/>
                <a:latin typeface="Marianne"/>
              </a:rPr>
              <a:t>une même résidence quand plusieurs types </a:t>
            </a:r>
            <a:r>
              <a:rPr lang="fr-FR" sz="1100" dirty="0">
                <a:effectLst/>
                <a:latin typeface="Marianne" panose="02000000000000000000" pitchFamily="2" charset="0"/>
              </a:rPr>
              <a:t/>
            </a:r>
            <a:br>
              <a:rPr lang="fr-FR" sz="1100" dirty="0">
                <a:effectLst/>
                <a:latin typeface="Marianne" panose="02000000000000000000" pitchFamily="2" charset="0"/>
              </a:rPr>
            </a:br>
            <a:r>
              <a:rPr lang="fr-FR" sz="1100" dirty="0">
                <a:effectLst/>
                <a:latin typeface="Marianne"/>
              </a:rPr>
              <a:t>de logements sont proposés ou privilégier </a:t>
            </a:r>
            <a:r>
              <a:rPr lang="fr-FR" sz="1100" dirty="0">
                <a:effectLst/>
                <a:latin typeface="Marianne" panose="02000000000000000000" pitchFamily="2" charset="0"/>
              </a:rPr>
              <a:t/>
            </a:r>
            <a:br>
              <a:rPr lang="fr-FR" sz="1100" dirty="0">
                <a:effectLst/>
                <a:latin typeface="Marianne" panose="02000000000000000000" pitchFamily="2" charset="0"/>
              </a:rPr>
            </a:br>
            <a:r>
              <a:rPr lang="fr-FR" sz="1100" dirty="0">
                <a:effectLst/>
                <a:latin typeface="Marianne"/>
              </a:rPr>
              <a:t>la colocation.</a:t>
            </a:r>
          </a:p>
          <a:p>
            <a:endParaRPr lang="fr-FR" sz="1100" dirty="0">
              <a:effectLst/>
              <a:latin typeface="Marianne" panose="02000000000000000000" pitchFamily="2" charset="0"/>
            </a:endParaRPr>
          </a:p>
          <a:p>
            <a:r>
              <a:rPr lang="fr-FR" sz="1100" b="1" i="1" dirty="0">
                <a:latin typeface="Marianne"/>
              </a:rPr>
              <a:t>&gt; Attribution</a:t>
            </a:r>
          </a:p>
          <a:p>
            <a:r>
              <a:rPr lang="fr-FR" sz="1100" dirty="0">
                <a:effectLst/>
                <a:latin typeface="Marianne"/>
              </a:rPr>
              <a:t>À partir du </a:t>
            </a:r>
            <a:r>
              <a:rPr lang="fr-FR" sz="1100" b="1" dirty="0">
                <a:solidFill>
                  <a:srgbClr val="FF0000"/>
                </a:solidFill>
                <a:latin typeface="Marianne"/>
              </a:rPr>
              <a:t>2 juin</a:t>
            </a:r>
            <a:r>
              <a:rPr lang="fr-FR" sz="1100" dirty="0">
                <a:latin typeface="Marianne"/>
              </a:rPr>
              <a:t>, il y aura 3  phases  d’affectation </a:t>
            </a:r>
            <a:r>
              <a:rPr lang="fr-FR" sz="1100" dirty="0">
                <a:effectLst/>
                <a:latin typeface="Marianne"/>
              </a:rPr>
              <a:t> qui vous permettront à chaque fois d’ajuster au mieux vos demandes.</a:t>
            </a:r>
          </a:p>
          <a:p>
            <a:r>
              <a:rPr lang="fr-FR" sz="1100" dirty="0">
                <a:effectLst/>
                <a:latin typeface="Marianne"/>
              </a:rPr>
              <a:t>Après </a:t>
            </a:r>
            <a:r>
              <a:rPr lang="fr-FR" sz="1100" dirty="0">
                <a:latin typeface="Marianne"/>
              </a:rPr>
              <a:t>chaque phase</a:t>
            </a:r>
            <a:r>
              <a:rPr lang="fr-FR" sz="1100" dirty="0">
                <a:effectLst/>
                <a:latin typeface="Marianne"/>
              </a:rPr>
              <a:t>, vous serez averti par sms et</a:t>
            </a:r>
            <a:r>
              <a:rPr lang="fr-FR" sz="1100" dirty="0">
                <a:latin typeface="Marianne"/>
              </a:rPr>
              <a:t>/ou</a:t>
            </a:r>
            <a:r>
              <a:rPr lang="fr-FR" sz="1100" dirty="0">
                <a:effectLst/>
                <a:latin typeface="Marianne"/>
              </a:rPr>
              <a:t> mail </a:t>
            </a:r>
            <a:r>
              <a:rPr lang="fr-FR" sz="1100" dirty="0">
                <a:latin typeface="Marianne"/>
              </a:rPr>
              <a:t>en fonction de la</a:t>
            </a:r>
            <a:r>
              <a:rPr lang="fr-FR" sz="1100" dirty="0">
                <a:effectLst/>
                <a:latin typeface="Marianne"/>
              </a:rPr>
              <a:t> suite donnée à vos demandes.</a:t>
            </a:r>
          </a:p>
          <a:p>
            <a:endParaRPr lang="fr-FR" sz="1100" dirty="0">
              <a:effectLst/>
              <a:latin typeface="Marianne" panose="02000000000000000000" pitchFamily="2" charset="0"/>
            </a:endParaRPr>
          </a:p>
          <a:p>
            <a:r>
              <a:rPr lang="fr-FR" sz="1100" b="1" i="1" dirty="0">
                <a:latin typeface="Marianne"/>
              </a:rPr>
              <a:t>&gt; Confirmation</a:t>
            </a:r>
          </a:p>
          <a:p>
            <a:r>
              <a:rPr lang="fr-FR" sz="1100" dirty="0">
                <a:effectLst/>
                <a:latin typeface="Marianne"/>
              </a:rPr>
              <a:t>Vous disposez d’un délai de </a:t>
            </a:r>
            <a:r>
              <a:rPr lang="fr-FR" sz="1100" dirty="0">
                <a:solidFill>
                  <a:srgbClr val="E30612"/>
                </a:solidFill>
                <a:latin typeface="Marianne"/>
              </a:rPr>
              <a:t>5 jours</a:t>
            </a:r>
            <a:r>
              <a:rPr lang="fr-FR" sz="1100" dirty="0">
                <a:latin typeface="Marianne"/>
              </a:rPr>
              <a:t> pour</a:t>
            </a:r>
            <a:r>
              <a:rPr lang="fr-FR" sz="1100" dirty="0">
                <a:effectLst/>
                <a:latin typeface="Marianne"/>
              </a:rPr>
              <a:t> confirmer en ligne la réservation par paiement via </a:t>
            </a:r>
            <a:r>
              <a:rPr lang="fr-FR" sz="1100" dirty="0">
                <a:latin typeface="Marianne"/>
              </a:rPr>
              <a:t>une carte</a:t>
            </a:r>
            <a:r>
              <a:rPr lang="fr-FR" sz="1100" dirty="0">
                <a:effectLst/>
                <a:latin typeface="Marianne"/>
              </a:rPr>
              <a:t> bancaire</a:t>
            </a:r>
          </a:p>
        </p:txBody>
      </p:sp>
      <p:sp>
        <p:nvSpPr>
          <p:cNvPr id="17" name="ZoneTexte 16">
            <a:extLst>
              <a:ext uri="{FF2B5EF4-FFF2-40B4-BE49-F238E27FC236}">
                <a16:creationId xmlns:a16="http://schemas.microsoft.com/office/drawing/2014/main" id="{0AEEA1B8-1D29-8F58-B773-74F0C1CC8EF4}"/>
              </a:ext>
            </a:extLst>
          </p:cNvPr>
          <p:cNvSpPr txBox="1"/>
          <p:nvPr/>
        </p:nvSpPr>
        <p:spPr>
          <a:xfrm>
            <a:off x="9931198" y="2746996"/>
            <a:ext cx="2200090" cy="1631216"/>
          </a:xfrm>
          <a:prstGeom prst="rect">
            <a:avLst/>
          </a:prstGeom>
          <a:noFill/>
        </p:spPr>
        <p:txBody>
          <a:bodyPr wrap="square" lIns="91440" tIns="45720" rIns="91440" bIns="45720" rtlCol="0" anchor="t">
            <a:spAutoFit/>
          </a:bodyPr>
          <a:lstStyle/>
          <a:p>
            <a:r>
              <a:rPr lang="fr-FR" sz="1200" b="1">
                <a:solidFill>
                  <a:srgbClr val="E1000F"/>
                </a:solidFill>
                <a:effectLst/>
                <a:latin typeface="Marianne"/>
              </a:rPr>
              <a:t>2. </a:t>
            </a:r>
            <a:r>
              <a:rPr lang="fr-FR" sz="1200" b="1">
                <a:solidFill>
                  <a:srgbClr val="E1000F"/>
                </a:solidFill>
                <a:latin typeface="Marianne"/>
              </a:rPr>
              <a:t>Phase complémentaire</a:t>
            </a:r>
            <a:endParaRPr lang="fr-FR" sz="1200" b="1">
              <a:solidFill>
                <a:srgbClr val="E1000F"/>
              </a:solidFill>
              <a:effectLst/>
              <a:latin typeface="Marianne"/>
            </a:endParaRPr>
          </a:p>
          <a:p>
            <a:endParaRPr lang="fr-FR" sz="1100" b="1">
              <a:solidFill>
                <a:srgbClr val="E1000F"/>
              </a:solidFill>
              <a:effectLst/>
              <a:latin typeface="Marianne" panose="02000000000000000000" pitchFamily="2" charset="0"/>
            </a:endParaRPr>
          </a:p>
          <a:p>
            <a:r>
              <a:rPr lang="fr-FR" sz="1100">
                <a:effectLst/>
                <a:latin typeface="Marianne"/>
              </a:rPr>
              <a:t>À partir du </a:t>
            </a:r>
            <a:r>
              <a:rPr lang="fr-FR" sz="1100">
                <a:solidFill>
                  <a:srgbClr val="FF0000"/>
                </a:solidFill>
                <a:latin typeface="Marianne"/>
              </a:rPr>
              <a:t>7</a:t>
            </a:r>
            <a:r>
              <a:rPr lang="fr-FR" sz="1100" b="1">
                <a:solidFill>
                  <a:srgbClr val="FF0000"/>
                </a:solidFill>
                <a:latin typeface="Marianne"/>
              </a:rPr>
              <a:t> juillet</a:t>
            </a:r>
            <a:r>
              <a:rPr lang="fr-FR" sz="1100">
                <a:latin typeface="Marianne"/>
              </a:rPr>
              <a:t>, </a:t>
            </a:r>
            <a:r>
              <a:rPr lang="fr-FR" sz="1100">
                <a:effectLst/>
                <a:latin typeface="Marianne" panose="02000000000000000000" pitchFamily="2" charset="0"/>
              </a:rPr>
              <a:t/>
            </a:r>
            <a:br>
              <a:rPr lang="fr-FR" sz="1100">
                <a:effectLst/>
                <a:latin typeface="Marianne" panose="02000000000000000000" pitchFamily="2" charset="0"/>
              </a:rPr>
            </a:br>
            <a:r>
              <a:rPr lang="fr-FR" sz="1100">
                <a:effectLst/>
                <a:latin typeface="Marianne"/>
              </a:rPr>
              <a:t>tous les étudiants (boursiers ou non) peuvent consulter </a:t>
            </a:r>
            <a:r>
              <a:rPr lang="fr-FR" sz="1100">
                <a:effectLst/>
                <a:latin typeface="Marianne" panose="02000000000000000000" pitchFamily="2" charset="0"/>
              </a:rPr>
              <a:t/>
            </a:r>
            <a:br>
              <a:rPr lang="fr-FR" sz="1100">
                <a:effectLst/>
                <a:latin typeface="Marianne" panose="02000000000000000000" pitchFamily="2" charset="0"/>
              </a:rPr>
            </a:br>
            <a:r>
              <a:rPr lang="fr-FR" sz="1100">
                <a:effectLst/>
                <a:latin typeface="Marianne"/>
              </a:rPr>
              <a:t>les offres de logement restant disponibles après </a:t>
            </a:r>
            <a:r>
              <a:rPr lang="fr-FR" sz="1100">
                <a:effectLst/>
                <a:latin typeface="Marianne" panose="02000000000000000000" pitchFamily="2" charset="0"/>
              </a:rPr>
              <a:t/>
            </a:r>
            <a:br>
              <a:rPr lang="fr-FR" sz="1100">
                <a:effectLst/>
                <a:latin typeface="Marianne" panose="02000000000000000000" pitchFamily="2" charset="0"/>
              </a:rPr>
            </a:br>
            <a:r>
              <a:rPr lang="fr-FR" sz="1100">
                <a:effectLst/>
                <a:latin typeface="Marianne"/>
              </a:rPr>
              <a:t>la phase d’affectation initiale et faire une demande de logement.</a:t>
            </a:r>
          </a:p>
        </p:txBody>
      </p:sp>
      <p:sp>
        <p:nvSpPr>
          <p:cNvPr id="18" name="ZoneTexte 17">
            <a:extLst>
              <a:ext uri="{FF2B5EF4-FFF2-40B4-BE49-F238E27FC236}">
                <a16:creationId xmlns:a16="http://schemas.microsoft.com/office/drawing/2014/main" id="{F900A227-3A1D-3C50-CA54-D1FE43D4E248}"/>
              </a:ext>
            </a:extLst>
          </p:cNvPr>
          <p:cNvSpPr txBox="1"/>
          <p:nvPr/>
        </p:nvSpPr>
        <p:spPr>
          <a:xfrm>
            <a:off x="3139248" y="2750352"/>
            <a:ext cx="3078672" cy="3508653"/>
          </a:xfrm>
          <a:prstGeom prst="rect">
            <a:avLst/>
          </a:prstGeom>
          <a:noFill/>
        </p:spPr>
        <p:txBody>
          <a:bodyPr wrap="square" lIns="91440" tIns="45720" rIns="91440" bIns="45720" rtlCol="0" anchor="t">
            <a:spAutoFit/>
          </a:bodyPr>
          <a:lstStyle/>
          <a:p>
            <a:pPr marL="228600" indent="-228600">
              <a:buFont typeface="+mj-lt"/>
              <a:buAutoNum type="arabicPeriod"/>
            </a:pPr>
            <a:r>
              <a:rPr lang="fr-FR" sz="1200" b="1">
                <a:solidFill>
                  <a:srgbClr val="E1000F"/>
                </a:solidFill>
                <a:latin typeface="Marianne"/>
              </a:rPr>
              <a:t>Phase initiale</a:t>
            </a:r>
          </a:p>
          <a:p>
            <a:endParaRPr lang="fr-FR" sz="1100" b="1">
              <a:solidFill>
                <a:srgbClr val="E1000F"/>
              </a:solidFill>
              <a:effectLst/>
              <a:latin typeface="Marianne" panose="02000000000000000000" pitchFamily="2" charset="0"/>
            </a:endParaRPr>
          </a:p>
          <a:p>
            <a:r>
              <a:rPr lang="fr-FR" sz="1100" b="1" i="1">
                <a:latin typeface="Marianne"/>
              </a:rPr>
              <a:t>&gt; Dossier social étudiant </a:t>
            </a:r>
          </a:p>
          <a:p>
            <a:r>
              <a:rPr lang="fr-FR" sz="1100">
                <a:effectLst/>
                <a:latin typeface="Marianne"/>
              </a:rPr>
              <a:t>Pour demander un logement, il faut remplir un Dossier social étudiant et cocher la case « Demande de logement ».</a:t>
            </a:r>
          </a:p>
          <a:p>
            <a:r>
              <a:rPr lang="fr-FR" sz="1100">
                <a:effectLst/>
                <a:latin typeface="Marianne"/>
              </a:rPr>
              <a:t>Vous devez remplir votre DSE avant </a:t>
            </a:r>
            <a:r>
              <a:rPr lang="fr-FR" sz="1100">
                <a:effectLst/>
                <a:latin typeface="Marianne" panose="02000000000000000000" pitchFamily="2" charset="0"/>
              </a:rPr>
              <a:t/>
            </a:r>
            <a:br>
              <a:rPr lang="fr-FR" sz="1100">
                <a:effectLst/>
                <a:latin typeface="Marianne" panose="02000000000000000000" pitchFamily="2" charset="0"/>
              </a:rPr>
            </a:br>
            <a:r>
              <a:rPr lang="fr-FR" sz="1100">
                <a:effectLst/>
                <a:latin typeface="Marianne"/>
              </a:rPr>
              <a:t>le 31 mai si vous souhaitez pouvoir bénéficier d’un logement pour la rentrée.</a:t>
            </a:r>
          </a:p>
          <a:p>
            <a:endParaRPr lang="fr-FR" sz="1100">
              <a:effectLst/>
              <a:latin typeface="Marianne" panose="02000000000000000000" pitchFamily="2" charset="0"/>
            </a:endParaRPr>
          </a:p>
          <a:p>
            <a:r>
              <a:rPr lang="fr-FR" sz="1100" b="1" i="1">
                <a:latin typeface="Marianne"/>
              </a:rPr>
              <a:t>&gt; Début </a:t>
            </a:r>
            <a:r>
              <a:rPr lang="fr-FR" sz="1100" b="1">
                <a:solidFill>
                  <a:srgbClr val="FF0000"/>
                </a:solidFill>
                <a:latin typeface="Marianne"/>
              </a:rPr>
              <a:t>mai</a:t>
            </a:r>
            <a:r>
              <a:rPr lang="fr-FR" sz="1100" b="1" i="1">
                <a:latin typeface="Marianne"/>
              </a:rPr>
              <a:t>, </a:t>
            </a:r>
            <a:r>
              <a:rPr lang="fr-FR" sz="1100">
                <a:effectLst/>
                <a:latin typeface="Marianne"/>
              </a:rPr>
              <a:t>vous recevez un e-mail vous indiquant les modalités pour déposer </a:t>
            </a:r>
            <a:r>
              <a:rPr lang="fr-FR" sz="1100">
                <a:effectLst/>
                <a:latin typeface="Marianne" panose="02000000000000000000" pitchFamily="2" charset="0"/>
              </a:rPr>
              <a:t/>
            </a:r>
            <a:br>
              <a:rPr lang="fr-FR" sz="1100">
                <a:effectLst/>
                <a:latin typeface="Marianne" panose="02000000000000000000" pitchFamily="2" charset="0"/>
              </a:rPr>
            </a:br>
            <a:r>
              <a:rPr lang="fr-FR" sz="1100">
                <a:effectLst/>
                <a:latin typeface="Marianne"/>
              </a:rPr>
              <a:t>vos vœux</a:t>
            </a:r>
            <a:r>
              <a:rPr lang="fr-FR" sz="1100">
                <a:latin typeface="Marianne"/>
              </a:rPr>
              <a:t> </a:t>
            </a:r>
            <a:r>
              <a:rPr lang="fr-FR" sz="1100">
                <a:effectLst/>
                <a:latin typeface="Marianne"/>
              </a:rPr>
              <a:t>de logement sur le site </a:t>
            </a:r>
            <a:r>
              <a:rPr lang="fr-FR" sz="1100" b="1">
                <a:effectLst/>
                <a:latin typeface="Marianne Medium"/>
              </a:rPr>
              <a:t>trouverunlogement.lescrous.fr</a:t>
            </a:r>
          </a:p>
          <a:p>
            <a:pPr marL="171450" indent="-171450">
              <a:buFont typeface="Wingdings" panose="05000000000000000000" pitchFamily="2" charset="2"/>
              <a:buChar char="Ø"/>
            </a:pPr>
            <a:endParaRPr lang="fr-FR" sz="1100" b="1">
              <a:latin typeface="Marianne Medium" panose="02000000000000000000" pitchFamily="2" charset="0"/>
            </a:endParaRPr>
          </a:p>
          <a:p>
            <a:r>
              <a:rPr lang="fr-FR" sz="1100" b="1" i="1">
                <a:latin typeface="Marianne"/>
              </a:rPr>
              <a:t>&gt; Choix du logement </a:t>
            </a:r>
            <a:endParaRPr lang="fr-FR" sz="1100" b="1" i="1">
              <a:latin typeface="Marianne" panose="02000000000000000000" pitchFamily="2" charset="0"/>
            </a:endParaRPr>
          </a:p>
          <a:p>
            <a:r>
              <a:rPr lang="fr-FR" sz="1100">
                <a:effectLst/>
                <a:latin typeface="Marianne"/>
              </a:rPr>
              <a:t>Vous</a:t>
            </a:r>
            <a:r>
              <a:rPr lang="fr-FR" sz="1100">
                <a:latin typeface="Marianne"/>
              </a:rPr>
              <a:t> géolocalisez </a:t>
            </a:r>
            <a:r>
              <a:rPr lang="fr-FR" sz="1100">
                <a:effectLst/>
                <a:latin typeface="Marianne"/>
              </a:rPr>
              <a:t>les résidences </a:t>
            </a:r>
            <a:r>
              <a:rPr lang="fr-FR" sz="1100">
                <a:effectLst/>
                <a:latin typeface="Marianne" panose="02000000000000000000" pitchFamily="2" charset="0"/>
              </a:rPr>
              <a:t/>
            </a:r>
            <a:br>
              <a:rPr lang="fr-FR" sz="1100">
                <a:effectLst/>
                <a:latin typeface="Marianne" panose="02000000000000000000" pitchFamily="2" charset="0"/>
              </a:rPr>
            </a:br>
            <a:r>
              <a:rPr lang="fr-FR" sz="1100">
                <a:effectLst/>
                <a:latin typeface="Marianne"/>
              </a:rPr>
              <a:t>par rapport aux lieux d'études et vous bénéficiez d'un descriptif détaillé et de photos de la résidence et des logements.</a:t>
            </a:r>
          </a:p>
        </p:txBody>
      </p:sp>
      <p:sp>
        <p:nvSpPr>
          <p:cNvPr id="10" name="ZoneTexte 9">
            <a:extLst>
              <a:ext uri="{FF2B5EF4-FFF2-40B4-BE49-F238E27FC236}">
                <a16:creationId xmlns:a16="http://schemas.microsoft.com/office/drawing/2014/main" id="{B209711A-82DD-B344-ABF3-192A79DB771A}"/>
              </a:ext>
            </a:extLst>
          </p:cNvPr>
          <p:cNvSpPr txBox="1"/>
          <p:nvPr/>
        </p:nvSpPr>
        <p:spPr>
          <a:xfrm>
            <a:off x="8665294" y="786983"/>
            <a:ext cx="3432748" cy="515526"/>
          </a:xfrm>
          <a:prstGeom prst="rect">
            <a:avLst/>
          </a:prstGeom>
          <a:noFill/>
        </p:spPr>
        <p:txBody>
          <a:bodyPr wrap="square" lIns="91440" tIns="45720" rIns="91440" bIns="45720" rtlCol="0" anchor="t">
            <a:spAutoFit/>
          </a:bodyPr>
          <a:lstStyle/>
          <a:p>
            <a:pPr algn="r"/>
            <a:r>
              <a:rPr lang="fr-FR" sz="1500" b="1">
                <a:solidFill>
                  <a:schemeClr val="bg1"/>
                </a:solidFill>
                <a:latin typeface="Marianne ExtraBold"/>
              </a:rPr>
              <a:t>GUIDE DE L’ÉTUDIANT</a:t>
            </a:r>
          </a:p>
          <a:p>
            <a:pPr algn="r"/>
            <a:r>
              <a:rPr lang="fr-FR" sz="1250" b="1">
                <a:solidFill>
                  <a:schemeClr val="bg1"/>
                </a:solidFill>
                <a:latin typeface="Marianne"/>
              </a:rPr>
              <a:t>2026</a:t>
            </a:r>
            <a:endParaRPr lang="fr-FR" sz="1250" b="1">
              <a:solidFill>
                <a:schemeClr val="bg1"/>
              </a:solidFill>
              <a:latin typeface="Marianne" panose="02000000000000000000" pitchFamily="2" charset="0"/>
            </a:endParaRPr>
          </a:p>
        </p:txBody>
      </p:sp>
    </p:spTree>
    <p:extLst>
      <p:ext uri="{BB962C8B-B14F-4D97-AF65-F5344CB8AC3E}">
        <p14:creationId xmlns:p14="http://schemas.microsoft.com/office/powerpoint/2010/main" val="10703129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341965-4E25-D196-86F9-9E9357905A63}"/>
            </a:ext>
          </a:extLst>
        </p:cNvPr>
        <p:cNvGrpSpPr/>
        <p:nvPr/>
      </p:nvGrpSpPr>
      <p:grpSpPr>
        <a:xfrm>
          <a:off x="0" y="0"/>
          <a:ext cx="0" cy="0"/>
          <a:chOff x="0" y="0"/>
          <a:chExt cx="0" cy="0"/>
        </a:xfrm>
      </p:grpSpPr>
      <p:pic>
        <p:nvPicPr>
          <p:cNvPr id="3" name="Image 2">
            <a:extLst>
              <a:ext uri="{FF2B5EF4-FFF2-40B4-BE49-F238E27FC236}">
                <a16:creationId xmlns:a16="http://schemas.microsoft.com/office/drawing/2014/main" id="{8A7DFF05-1F0B-914C-197A-0EC2214E607D}"/>
              </a:ext>
            </a:extLst>
          </p:cNvPr>
          <p:cNvPicPr>
            <a:picLocks noChangeAspect="1"/>
          </p:cNvPicPr>
          <p:nvPr/>
        </p:nvPicPr>
        <p:blipFill>
          <a:blip r:embed="rId2"/>
          <a:stretch>
            <a:fillRect/>
          </a:stretch>
        </p:blipFill>
        <p:spPr>
          <a:xfrm>
            <a:off x="556" y="-194"/>
            <a:ext cx="12188390" cy="6858000"/>
          </a:xfrm>
          <a:prstGeom prst="rect">
            <a:avLst/>
          </a:prstGeom>
        </p:spPr>
      </p:pic>
      <p:sp>
        <p:nvSpPr>
          <p:cNvPr id="6" name="ZoneTexte 5">
            <a:extLst>
              <a:ext uri="{FF2B5EF4-FFF2-40B4-BE49-F238E27FC236}">
                <a16:creationId xmlns:a16="http://schemas.microsoft.com/office/drawing/2014/main" id="{63939D8D-904A-8D4B-2F84-16DD9AE0627F}"/>
              </a:ext>
            </a:extLst>
          </p:cNvPr>
          <p:cNvSpPr txBox="1"/>
          <p:nvPr/>
        </p:nvSpPr>
        <p:spPr>
          <a:xfrm>
            <a:off x="0" y="6553997"/>
            <a:ext cx="3449782" cy="223138"/>
          </a:xfrm>
          <a:prstGeom prst="rect">
            <a:avLst/>
          </a:prstGeom>
          <a:noFill/>
        </p:spPr>
        <p:txBody>
          <a:bodyPr wrap="square" rtlCol="0">
            <a:spAutoFit/>
          </a:bodyPr>
          <a:lstStyle/>
          <a:p>
            <a:pPr algn="ctr"/>
            <a:r>
              <a:rPr lang="fr-FR" sz="850">
                <a:latin typeface="Marianne" panose="02000000000000000000" pitchFamily="2" charset="0"/>
              </a:rPr>
              <a:t>Mission communication • Sous-direction de la Vie étudiante</a:t>
            </a:r>
          </a:p>
        </p:txBody>
      </p:sp>
      <p:sp>
        <p:nvSpPr>
          <p:cNvPr id="7" name="ZoneTexte 6">
            <a:extLst>
              <a:ext uri="{FF2B5EF4-FFF2-40B4-BE49-F238E27FC236}">
                <a16:creationId xmlns:a16="http://schemas.microsoft.com/office/drawing/2014/main" id="{2D088DE7-3CB8-8575-9C98-DCAE3CCA2E53}"/>
              </a:ext>
            </a:extLst>
          </p:cNvPr>
          <p:cNvSpPr txBox="1"/>
          <p:nvPr/>
        </p:nvSpPr>
        <p:spPr>
          <a:xfrm>
            <a:off x="8665294" y="6517950"/>
            <a:ext cx="3449782" cy="276999"/>
          </a:xfrm>
          <a:prstGeom prst="rect">
            <a:avLst/>
          </a:prstGeom>
          <a:noFill/>
        </p:spPr>
        <p:txBody>
          <a:bodyPr wrap="square" rtlCol="0">
            <a:spAutoFit/>
          </a:bodyPr>
          <a:lstStyle/>
          <a:p>
            <a:pPr algn="r"/>
            <a:r>
              <a:rPr lang="fr-FR" sz="850" dirty="0" smtClean="0">
                <a:latin typeface="Marianne" panose="02000000000000000000" pitchFamily="2" charset="0"/>
              </a:rPr>
              <a:t>Février 2026 </a:t>
            </a:r>
            <a:r>
              <a:rPr lang="fr-FR" sz="850" dirty="0">
                <a:latin typeface="Marianne" panose="02000000000000000000" pitchFamily="2" charset="0"/>
              </a:rPr>
              <a:t>• </a:t>
            </a:r>
            <a:r>
              <a:rPr lang="fr-FR" sz="1200" b="1" dirty="0">
                <a:solidFill>
                  <a:srgbClr val="FF0000"/>
                </a:solidFill>
                <a:latin typeface="Marianne ExtraBold" panose="02000000000000000000" pitchFamily="2" charset="0"/>
              </a:rPr>
              <a:t>15</a:t>
            </a:r>
          </a:p>
        </p:txBody>
      </p:sp>
      <p:sp>
        <p:nvSpPr>
          <p:cNvPr id="8" name="ZoneTexte 7">
            <a:extLst>
              <a:ext uri="{FF2B5EF4-FFF2-40B4-BE49-F238E27FC236}">
                <a16:creationId xmlns:a16="http://schemas.microsoft.com/office/drawing/2014/main" id="{228C3D88-C24B-5CE8-B234-5821C090349D}"/>
              </a:ext>
            </a:extLst>
          </p:cNvPr>
          <p:cNvSpPr txBox="1"/>
          <p:nvPr/>
        </p:nvSpPr>
        <p:spPr>
          <a:xfrm>
            <a:off x="3142529" y="1646395"/>
            <a:ext cx="7947810" cy="938719"/>
          </a:xfrm>
          <a:prstGeom prst="rect">
            <a:avLst/>
          </a:prstGeom>
          <a:noFill/>
        </p:spPr>
        <p:txBody>
          <a:bodyPr wrap="square" lIns="91440" tIns="45720" rIns="91440" bIns="45720" rtlCol="0" anchor="t">
            <a:spAutoFit/>
          </a:bodyPr>
          <a:lstStyle/>
          <a:p>
            <a:r>
              <a:rPr lang="fr-FR" sz="3000" b="1">
                <a:solidFill>
                  <a:srgbClr val="BBC1F2"/>
                </a:solidFill>
                <a:latin typeface="Marianne ExtraBold"/>
              </a:rPr>
              <a:t>L’attribution </a:t>
            </a:r>
            <a:r>
              <a:rPr lang="fr-FR" sz="3000">
                <a:solidFill>
                  <a:srgbClr val="BBC1F2"/>
                </a:solidFill>
                <a:latin typeface="Marianne Medium"/>
              </a:rPr>
              <a:t>des logements</a:t>
            </a:r>
          </a:p>
          <a:p>
            <a:endParaRPr lang="fr-FR" sz="1100" b="1">
              <a:solidFill>
                <a:srgbClr val="BBC1F2"/>
              </a:solidFill>
              <a:latin typeface="Marianne Medium" panose="02000000000000000000" pitchFamily="2" charset="0"/>
            </a:endParaRPr>
          </a:p>
          <a:p>
            <a:r>
              <a:rPr lang="fr-FR" sz="1400" u="sng">
                <a:latin typeface="Marianne Medium"/>
              </a:rPr>
              <a:t>Calendrier 2026</a:t>
            </a:r>
            <a:r>
              <a:rPr lang="fr-FR" sz="1400">
                <a:latin typeface="Marianne Medium"/>
              </a:rPr>
              <a:t> :</a:t>
            </a:r>
          </a:p>
        </p:txBody>
      </p:sp>
      <p:sp>
        <p:nvSpPr>
          <p:cNvPr id="10" name="ZoneTexte 9">
            <a:extLst>
              <a:ext uri="{FF2B5EF4-FFF2-40B4-BE49-F238E27FC236}">
                <a16:creationId xmlns:a16="http://schemas.microsoft.com/office/drawing/2014/main" id="{643D5457-F8E3-7D9F-5F20-B2036783FBB1}"/>
              </a:ext>
            </a:extLst>
          </p:cNvPr>
          <p:cNvSpPr txBox="1"/>
          <p:nvPr/>
        </p:nvSpPr>
        <p:spPr>
          <a:xfrm>
            <a:off x="8665294" y="786983"/>
            <a:ext cx="3432748" cy="515526"/>
          </a:xfrm>
          <a:prstGeom prst="rect">
            <a:avLst/>
          </a:prstGeom>
          <a:noFill/>
        </p:spPr>
        <p:txBody>
          <a:bodyPr wrap="square" lIns="91440" tIns="45720" rIns="91440" bIns="45720" rtlCol="0" anchor="t">
            <a:spAutoFit/>
          </a:bodyPr>
          <a:lstStyle/>
          <a:p>
            <a:pPr algn="r"/>
            <a:r>
              <a:rPr lang="fr-FR" sz="1500" b="1">
                <a:solidFill>
                  <a:schemeClr val="bg1"/>
                </a:solidFill>
                <a:latin typeface="Marianne ExtraBold"/>
              </a:rPr>
              <a:t>GUIDE DE L’ÉTUDIANT</a:t>
            </a:r>
          </a:p>
          <a:p>
            <a:pPr algn="r"/>
            <a:r>
              <a:rPr lang="fr-FR" sz="1250" b="1">
                <a:solidFill>
                  <a:schemeClr val="bg1"/>
                </a:solidFill>
                <a:latin typeface="Marianne"/>
              </a:rPr>
              <a:t>2026</a:t>
            </a:r>
            <a:endParaRPr lang="fr-FR" sz="1250" b="1">
              <a:solidFill>
                <a:schemeClr val="bg1"/>
              </a:solidFill>
              <a:latin typeface="Marianne" panose="02000000000000000000" pitchFamily="2" charset="0"/>
            </a:endParaRPr>
          </a:p>
        </p:txBody>
      </p:sp>
      <p:graphicFrame>
        <p:nvGraphicFramePr>
          <p:cNvPr id="9" name="Tableau 8">
            <a:extLst>
              <a:ext uri="{FF2B5EF4-FFF2-40B4-BE49-F238E27FC236}">
                <a16:creationId xmlns:a16="http://schemas.microsoft.com/office/drawing/2014/main" id="{D02A6CD1-D210-AC3B-59E2-19120A9DEDCD}"/>
              </a:ext>
            </a:extLst>
          </p:cNvPr>
          <p:cNvGraphicFramePr>
            <a:graphicFrameLocks noGrp="1"/>
          </p:cNvGraphicFramePr>
          <p:nvPr>
            <p:extLst>
              <p:ext uri="{D42A27DB-BD31-4B8C-83A1-F6EECF244321}">
                <p14:modId xmlns:p14="http://schemas.microsoft.com/office/powerpoint/2010/main" val="891593182"/>
              </p:ext>
            </p:extLst>
          </p:nvPr>
        </p:nvGraphicFramePr>
        <p:xfrm>
          <a:off x="2095500" y="2586789"/>
          <a:ext cx="8789583" cy="3497098"/>
        </p:xfrm>
        <a:graphic>
          <a:graphicData uri="http://schemas.openxmlformats.org/drawingml/2006/table">
            <a:tbl>
              <a:tblPr bandRow="1">
                <a:tableStyleId>{5940675A-B579-460E-94D1-54222C63F5DA}</a:tableStyleId>
              </a:tblPr>
              <a:tblGrid>
                <a:gridCol w="1690679">
                  <a:extLst>
                    <a:ext uri="{9D8B030D-6E8A-4147-A177-3AD203B41FA5}">
                      <a16:colId xmlns:a16="http://schemas.microsoft.com/office/drawing/2014/main" val="3790742072"/>
                    </a:ext>
                  </a:extLst>
                </a:gridCol>
                <a:gridCol w="922185">
                  <a:extLst>
                    <a:ext uri="{9D8B030D-6E8A-4147-A177-3AD203B41FA5}">
                      <a16:colId xmlns:a16="http://schemas.microsoft.com/office/drawing/2014/main" val="544125316"/>
                    </a:ext>
                  </a:extLst>
                </a:gridCol>
                <a:gridCol w="2208388">
                  <a:extLst>
                    <a:ext uri="{9D8B030D-6E8A-4147-A177-3AD203B41FA5}">
                      <a16:colId xmlns:a16="http://schemas.microsoft.com/office/drawing/2014/main" val="775542705"/>
                    </a:ext>
                  </a:extLst>
                </a:gridCol>
                <a:gridCol w="1848883">
                  <a:extLst>
                    <a:ext uri="{9D8B030D-6E8A-4147-A177-3AD203B41FA5}">
                      <a16:colId xmlns:a16="http://schemas.microsoft.com/office/drawing/2014/main" val="1554940997"/>
                    </a:ext>
                  </a:extLst>
                </a:gridCol>
                <a:gridCol w="2119448">
                  <a:extLst>
                    <a:ext uri="{9D8B030D-6E8A-4147-A177-3AD203B41FA5}">
                      <a16:colId xmlns:a16="http://schemas.microsoft.com/office/drawing/2014/main" val="247880601"/>
                    </a:ext>
                  </a:extLst>
                </a:gridCol>
              </a:tblGrid>
              <a:tr h="173118">
                <a:tc gridSpan="3">
                  <a:txBody>
                    <a:bodyPr/>
                    <a:lstStyle/>
                    <a:p>
                      <a:pPr>
                        <a:buNone/>
                      </a:pPr>
                      <a:endParaRPr lang="fr-FR" sz="1200">
                        <a:effectLst/>
                      </a:endParaRPr>
                    </a:p>
                  </a:txBody>
                  <a:tcPr marL="0" marR="0" marT="0" marB="0" anchor="ctr">
                    <a:lnT w="12700">
                      <a:solidFill>
                        <a:schemeClr val="tx1"/>
                      </a:solidFill>
                    </a:lnT>
                  </a:tcPr>
                </a:tc>
                <a:tc hMerge="1">
                  <a:txBody>
                    <a:bodyPr/>
                    <a:lstStyle/>
                    <a:p>
                      <a:endParaRPr lang="fr-FR"/>
                    </a:p>
                  </a:txBody>
                  <a:tcPr marL="0" marR="0" marT="0" marB="0" anchor="ctr">
                    <a:lnL w="12700">
                      <a:solidFill>
                        <a:schemeClr val="tx1"/>
                      </a:solidFill>
                    </a:lnL>
                    <a:lnR w="12700">
                      <a:solidFill>
                        <a:schemeClr val="tx1"/>
                      </a:solidFill>
                    </a:lnR>
                    <a:lnT w="12700">
                      <a:solidFill>
                        <a:schemeClr val="tx1"/>
                      </a:solidFill>
                    </a:lnT>
                  </a:tcPr>
                </a:tc>
                <a:tc hMerge="1">
                  <a:txBody>
                    <a:bodyPr/>
                    <a:lstStyle/>
                    <a:p>
                      <a:endParaRPr lang="fr-FR"/>
                    </a:p>
                  </a:txBody>
                  <a:tcPr marL="0" marR="0" marT="0" marB="0" anchor="ctr">
                    <a:lnL w="12700">
                      <a:solidFill>
                        <a:schemeClr val="tx1"/>
                      </a:solidFill>
                    </a:lnL>
                    <a:lnT w="12700">
                      <a:solidFill>
                        <a:schemeClr val="tx1"/>
                      </a:solidFill>
                    </a:lnT>
                  </a:tcPr>
                </a:tc>
                <a:tc>
                  <a:txBody>
                    <a:bodyPr/>
                    <a:lstStyle/>
                    <a:p>
                      <a:pPr algn="ctr">
                        <a:buNone/>
                      </a:pPr>
                      <a:r>
                        <a:rPr lang="fr-FR" sz="1200" b="1">
                          <a:effectLst/>
                        </a:rPr>
                        <a:t>Début</a:t>
                      </a:r>
                    </a:p>
                  </a:txBody>
                  <a:tcPr marL="0" marR="0" marT="0" marB="0" anchor="ctr"/>
                </a:tc>
                <a:tc>
                  <a:txBody>
                    <a:bodyPr/>
                    <a:lstStyle/>
                    <a:p>
                      <a:pPr algn="ctr">
                        <a:buNone/>
                      </a:pPr>
                      <a:r>
                        <a:rPr lang="fr-FR" sz="1200" b="1">
                          <a:effectLst/>
                        </a:rPr>
                        <a:t>Fin</a:t>
                      </a:r>
                    </a:p>
                  </a:txBody>
                  <a:tcPr marL="0" marR="0" marT="0" marB="0" anchor="ctr"/>
                </a:tc>
                <a:extLst>
                  <a:ext uri="{0D108BD9-81ED-4DB2-BD59-A6C34878D82A}">
                    <a16:rowId xmlns:a16="http://schemas.microsoft.com/office/drawing/2014/main" val="3034720368"/>
                  </a:ext>
                </a:extLst>
              </a:tr>
              <a:tr h="346237">
                <a:tc rowSpan="6">
                  <a:txBody>
                    <a:bodyPr/>
                    <a:lstStyle/>
                    <a:p>
                      <a:pPr algn="ctr">
                        <a:buNone/>
                      </a:pPr>
                      <a:r>
                        <a:rPr lang="fr-FR" sz="1800" b="1">
                          <a:solidFill>
                            <a:schemeClr val="bg1"/>
                          </a:solidFill>
                          <a:effectLst/>
                        </a:rPr>
                        <a:t>Phase</a:t>
                      </a:r>
                      <a:endParaRPr lang="fr-FR"/>
                    </a:p>
                    <a:p>
                      <a:pPr lvl="0" algn="ctr">
                        <a:buNone/>
                      </a:pPr>
                      <a:r>
                        <a:rPr lang="fr-FR" sz="1800" b="1">
                          <a:solidFill>
                            <a:schemeClr val="bg1"/>
                          </a:solidFill>
                          <a:effectLst/>
                        </a:rPr>
                        <a:t>principale</a:t>
                      </a:r>
                    </a:p>
                  </a:txBody>
                  <a:tcPr marL="0" marR="0" marT="0" marB="0" anchor="ctr">
                    <a:solidFill>
                      <a:schemeClr val="accent1">
                        <a:lumMod val="75000"/>
                      </a:schemeClr>
                    </a:solidFill>
                  </a:tcPr>
                </a:tc>
                <a:tc rowSpan="2">
                  <a:txBody>
                    <a:bodyPr/>
                    <a:lstStyle/>
                    <a:p>
                      <a:pPr algn="ctr">
                        <a:buNone/>
                      </a:pPr>
                      <a:r>
                        <a:rPr lang="fr-FR" sz="1200" b="1"/>
                        <a:t>1e cycle</a:t>
                      </a:r>
                    </a:p>
                  </a:txBody>
                  <a:tcPr marL="0" marR="0" marT="0" marB="0" anchor="ctr">
                    <a:solidFill>
                      <a:schemeClr val="accent1">
                        <a:lumMod val="20000"/>
                        <a:lumOff val="80000"/>
                      </a:schemeClr>
                    </a:solidFill>
                  </a:tcPr>
                </a:tc>
                <a:tc>
                  <a:txBody>
                    <a:bodyPr/>
                    <a:lstStyle/>
                    <a:p>
                      <a:pPr algn="ctr">
                        <a:buNone/>
                      </a:pPr>
                      <a:r>
                        <a:rPr lang="fr-FR" sz="1200" b="1"/>
                        <a:t>Dépôt des vœux</a:t>
                      </a:r>
                    </a:p>
                  </a:txBody>
                  <a:tcPr marL="0" marR="0" marT="0" marB="0" anchor="ctr">
                    <a:solidFill>
                      <a:schemeClr val="accent1">
                        <a:lumMod val="20000"/>
                        <a:lumOff val="80000"/>
                      </a:schemeClr>
                    </a:solidFill>
                  </a:tcPr>
                </a:tc>
                <a:tc>
                  <a:txBody>
                    <a:bodyPr/>
                    <a:lstStyle/>
                    <a:p>
                      <a:pPr algn="ctr">
                        <a:buNone/>
                      </a:pPr>
                      <a:r>
                        <a:rPr lang="fr-FR" sz="1200" dirty="0"/>
                        <a:t>mardi 5 mai 2026</a:t>
                      </a:r>
                    </a:p>
                  </a:txBody>
                  <a:tcPr marL="0" marR="0" marT="0" marB="0" anchor="ctr">
                    <a:solidFill>
                      <a:schemeClr val="accent1">
                        <a:lumMod val="20000"/>
                        <a:lumOff val="80000"/>
                      </a:schemeClr>
                    </a:solidFill>
                  </a:tcPr>
                </a:tc>
                <a:tc>
                  <a:txBody>
                    <a:bodyPr/>
                    <a:lstStyle/>
                    <a:p>
                      <a:pPr algn="ctr">
                        <a:buNone/>
                      </a:pPr>
                      <a:r>
                        <a:rPr lang="fr-FR" sz="1200" dirty="0" smtClean="0"/>
                        <a:t>dimanche</a:t>
                      </a:r>
                      <a:r>
                        <a:rPr lang="fr-FR" sz="1200" baseline="0" dirty="0" smtClean="0"/>
                        <a:t> 31 mai </a:t>
                      </a:r>
                      <a:r>
                        <a:rPr lang="fr-FR" sz="1200" dirty="0" smtClean="0"/>
                        <a:t>2026 </a:t>
                      </a:r>
                      <a:r>
                        <a:rPr lang="fr-FR" sz="1200" dirty="0"/>
                        <a:t>à </a:t>
                      </a:r>
                      <a:r>
                        <a:rPr lang="fr-FR" sz="1200" dirty="0" err="1" smtClean="0"/>
                        <a:t>23h59</a:t>
                      </a:r>
                      <a:endParaRPr lang="fr-FR" sz="1200" dirty="0"/>
                    </a:p>
                  </a:txBody>
                  <a:tcPr marL="0" marR="0" marT="0" marB="0" anchor="ctr">
                    <a:solidFill>
                      <a:schemeClr val="accent1">
                        <a:lumMod val="20000"/>
                        <a:lumOff val="80000"/>
                      </a:schemeClr>
                    </a:solidFill>
                  </a:tcPr>
                </a:tc>
                <a:extLst>
                  <a:ext uri="{0D108BD9-81ED-4DB2-BD59-A6C34878D82A}">
                    <a16:rowId xmlns:a16="http://schemas.microsoft.com/office/drawing/2014/main" val="1585729952"/>
                  </a:ext>
                </a:extLst>
              </a:tr>
              <a:tr h="519356">
                <a:tc vMerge="1">
                  <a:txBody>
                    <a:bodyPr/>
                    <a:lstStyle/>
                    <a:p>
                      <a:endParaRPr lang="fr-FR"/>
                    </a:p>
                  </a:txBody>
                  <a:tcPr marL="0" marR="0" marT="0" marB="0" anchor="ctr"/>
                </a:tc>
                <a:tc vMerge="1">
                  <a:txBody>
                    <a:bodyPr/>
                    <a:lstStyle/>
                    <a:p>
                      <a:endParaRPr lang="fr-FR"/>
                    </a:p>
                  </a:txBody>
                  <a:tcPr marL="0" marR="0" marT="0" marB="0" anchor="ctr"/>
                </a:tc>
                <a:tc>
                  <a:txBody>
                    <a:bodyPr/>
                    <a:lstStyle/>
                    <a:p>
                      <a:pPr algn="ctr">
                        <a:buNone/>
                      </a:pPr>
                      <a:r>
                        <a:rPr lang="fr-FR" sz="1200" b="1" dirty="0">
                          <a:effectLst/>
                        </a:rPr>
                        <a:t>Confirmation des réservations</a:t>
                      </a:r>
                    </a:p>
                  </a:txBody>
                  <a:tcPr marL="0" marR="0" marT="0" marB="0" anchor="ctr">
                    <a:solidFill>
                      <a:schemeClr val="accent1">
                        <a:lumMod val="20000"/>
                        <a:lumOff val="80000"/>
                      </a:schemeClr>
                    </a:solidFill>
                  </a:tcPr>
                </a:tc>
                <a:tc>
                  <a:txBody>
                    <a:bodyPr/>
                    <a:lstStyle/>
                    <a:p>
                      <a:pPr algn="ctr">
                        <a:buNone/>
                      </a:pPr>
                      <a:r>
                        <a:rPr lang="fr-FR" sz="1200">
                          <a:effectLst/>
                        </a:rPr>
                        <a:t>mardi 2 juin 2026 à 18h</a:t>
                      </a:r>
                    </a:p>
                  </a:txBody>
                  <a:tcPr marL="0" marR="0" marT="0" marB="0" anchor="ctr">
                    <a:solidFill>
                      <a:schemeClr val="accent1">
                        <a:lumMod val="20000"/>
                        <a:lumOff val="80000"/>
                      </a:schemeClr>
                    </a:solidFill>
                  </a:tcPr>
                </a:tc>
                <a:tc>
                  <a:txBody>
                    <a:bodyPr/>
                    <a:lstStyle/>
                    <a:p>
                      <a:pPr algn="ctr">
                        <a:buNone/>
                      </a:pPr>
                      <a:r>
                        <a:rPr lang="fr-FR" sz="1200" dirty="0"/>
                        <a:t>dimanche 7 juin 2026 à </a:t>
                      </a:r>
                      <a:r>
                        <a:rPr lang="fr-FR" sz="1200" dirty="0" err="1"/>
                        <a:t>23h59</a:t>
                      </a:r>
                      <a:endParaRPr lang="fr-FR" sz="1200" dirty="0"/>
                    </a:p>
                  </a:txBody>
                  <a:tcPr marL="0" marR="0" marT="0" marB="0" anchor="ctr">
                    <a:solidFill>
                      <a:schemeClr val="accent1">
                        <a:lumMod val="20000"/>
                        <a:lumOff val="80000"/>
                      </a:schemeClr>
                    </a:solidFill>
                  </a:tcPr>
                </a:tc>
                <a:extLst>
                  <a:ext uri="{0D108BD9-81ED-4DB2-BD59-A6C34878D82A}">
                    <a16:rowId xmlns:a16="http://schemas.microsoft.com/office/drawing/2014/main" val="4081343340"/>
                  </a:ext>
                </a:extLst>
              </a:tr>
              <a:tr h="346237">
                <a:tc vMerge="1">
                  <a:txBody>
                    <a:bodyPr/>
                    <a:lstStyle/>
                    <a:p>
                      <a:endParaRPr lang="fr-FR"/>
                    </a:p>
                  </a:txBody>
                  <a:tcPr marL="0" marR="0" marT="0" marB="0" anchor="ctr"/>
                </a:tc>
                <a:tc rowSpan="2">
                  <a:txBody>
                    <a:bodyPr/>
                    <a:lstStyle/>
                    <a:p>
                      <a:pPr algn="ctr">
                        <a:buNone/>
                      </a:pPr>
                      <a:r>
                        <a:rPr lang="fr-FR" sz="1200" b="1"/>
                        <a:t>2e cycle</a:t>
                      </a:r>
                    </a:p>
                  </a:txBody>
                  <a:tcPr marL="0" marR="0" marT="0" marB="0" anchor="ctr">
                    <a:solidFill>
                      <a:schemeClr val="accent1">
                        <a:lumMod val="40000"/>
                        <a:lumOff val="60000"/>
                      </a:schemeClr>
                    </a:solidFill>
                  </a:tcPr>
                </a:tc>
                <a:tc>
                  <a:txBody>
                    <a:bodyPr/>
                    <a:lstStyle/>
                    <a:p>
                      <a:pPr algn="ctr">
                        <a:buNone/>
                      </a:pPr>
                      <a:r>
                        <a:rPr lang="fr-FR" sz="1200" b="1">
                          <a:effectLst/>
                        </a:rPr>
                        <a:t>Dépôt des vœux</a:t>
                      </a:r>
                    </a:p>
                  </a:txBody>
                  <a:tcPr marL="0" marR="0" marT="0" marB="0" anchor="ctr">
                    <a:solidFill>
                      <a:schemeClr val="accent1">
                        <a:lumMod val="40000"/>
                        <a:lumOff val="60000"/>
                      </a:schemeClr>
                    </a:solidFill>
                  </a:tcPr>
                </a:tc>
                <a:tc>
                  <a:txBody>
                    <a:bodyPr/>
                    <a:lstStyle/>
                    <a:p>
                      <a:pPr algn="ctr">
                        <a:buNone/>
                      </a:pPr>
                      <a:r>
                        <a:rPr lang="fr-FR" sz="1200">
                          <a:effectLst/>
                        </a:rPr>
                        <a:t>mardi 9 juin 2025 à 10h</a:t>
                      </a:r>
                    </a:p>
                  </a:txBody>
                  <a:tcPr marL="0" marR="0" marT="0" marB="0" anchor="ctr">
                    <a:solidFill>
                      <a:schemeClr val="accent1">
                        <a:lumMod val="40000"/>
                        <a:lumOff val="60000"/>
                      </a:schemeClr>
                    </a:solidFill>
                  </a:tcPr>
                </a:tc>
                <a:tc>
                  <a:txBody>
                    <a:bodyPr/>
                    <a:lstStyle/>
                    <a:p>
                      <a:pPr algn="ctr">
                        <a:buNone/>
                      </a:pPr>
                      <a:r>
                        <a:rPr lang="fr-FR" sz="1200" dirty="0">
                          <a:effectLst/>
                        </a:rPr>
                        <a:t>lundi 15 juin 2026 à </a:t>
                      </a:r>
                      <a:r>
                        <a:rPr lang="fr-FR" sz="1200" dirty="0" err="1">
                          <a:effectLst/>
                        </a:rPr>
                        <a:t>10h</a:t>
                      </a:r>
                      <a:endParaRPr lang="fr-FR" sz="1200" dirty="0">
                        <a:effectLst/>
                      </a:endParaRPr>
                    </a:p>
                  </a:txBody>
                  <a:tcPr marL="0" marR="0" marT="0" marB="0" anchor="ctr">
                    <a:solidFill>
                      <a:schemeClr val="accent1">
                        <a:lumMod val="40000"/>
                        <a:lumOff val="60000"/>
                      </a:schemeClr>
                    </a:solidFill>
                  </a:tcPr>
                </a:tc>
                <a:extLst>
                  <a:ext uri="{0D108BD9-81ED-4DB2-BD59-A6C34878D82A}">
                    <a16:rowId xmlns:a16="http://schemas.microsoft.com/office/drawing/2014/main" val="2454079114"/>
                  </a:ext>
                </a:extLst>
              </a:tr>
              <a:tr h="519356">
                <a:tc vMerge="1">
                  <a:txBody>
                    <a:bodyPr/>
                    <a:lstStyle/>
                    <a:p>
                      <a:endParaRPr lang="fr-FR"/>
                    </a:p>
                  </a:txBody>
                  <a:tcPr marL="0" marR="0" marT="0" marB="0" anchor="ctr"/>
                </a:tc>
                <a:tc vMerge="1">
                  <a:txBody>
                    <a:bodyPr/>
                    <a:lstStyle/>
                    <a:p>
                      <a:endParaRPr lang="fr-FR"/>
                    </a:p>
                  </a:txBody>
                  <a:tcPr marL="0" marR="0" marT="0" marB="0" anchor="ctr"/>
                </a:tc>
                <a:tc>
                  <a:txBody>
                    <a:bodyPr/>
                    <a:lstStyle/>
                    <a:p>
                      <a:pPr algn="ctr">
                        <a:buNone/>
                      </a:pPr>
                      <a:r>
                        <a:rPr lang="fr-FR" sz="1200" b="1">
                          <a:effectLst/>
                        </a:rPr>
                        <a:t>Confirmation des réservations</a:t>
                      </a:r>
                    </a:p>
                  </a:txBody>
                  <a:tcPr marL="0" marR="0" marT="0" marB="0" anchor="ctr">
                    <a:solidFill>
                      <a:schemeClr val="accent1">
                        <a:lumMod val="40000"/>
                        <a:lumOff val="60000"/>
                      </a:schemeClr>
                    </a:solidFill>
                  </a:tcPr>
                </a:tc>
                <a:tc>
                  <a:txBody>
                    <a:bodyPr/>
                    <a:lstStyle/>
                    <a:p>
                      <a:pPr algn="ctr">
                        <a:buNone/>
                      </a:pPr>
                      <a:r>
                        <a:rPr lang="fr-FR" sz="1200">
                          <a:effectLst/>
                        </a:rPr>
                        <a:t>mardi 16 juin 2026 à 18h</a:t>
                      </a:r>
                    </a:p>
                  </a:txBody>
                  <a:tcPr marL="0" marR="0" marT="0" marB="0" anchor="ctr">
                    <a:solidFill>
                      <a:schemeClr val="accent1">
                        <a:lumMod val="40000"/>
                        <a:lumOff val="60000"/>
                      </a:schemeClr>
                    </a:solidFill>
                  </a:tcPr>
                </a:tc>
                <a:tc>
                  <a:txBody>
                    <a:bodyPr/>
                    <a:lstStyle/>
                    <a:p>
                      <a:pPr algn="ctr">
                        <a:buNone/>
                      </a:pPr>
                      <a:r>
                        <a:rPr lang="fr-FR" sz="1200" dirty="0">
                          <a:effectLst/>
                        </a:rPr>
                        <a:t>dimanche 21 juin 2026 à </a:t>
                      </a:r>
                      <a:r>
                        <a:rPr lang="fr-FR" sz="1200" dirty="0" err="1">
                          <a:effectLst/>
                        </a:rPr>
                        <a:t>23h59</a:t>
                      </a:r>
                      <a:endParaRPr lang="fr-FR" sz="1200" dirty="0">
                        <a:effectLst/>
                      </a:endParaRPr>
                    </a:p>
                  </a:txBody>
                  <a:tcPr marL="0" marR="0" marT="0" marB="0" anchor="ctr">
                    <a:solidFill>
                      <a:schemeClr val="accent1">
                        <a:lumMod val="40000"/>
                        <a:lumOff val="60000"/>
                      </a:schemeClr>
                    </a:solidFill>
                  </a:tcPr>
                </a:tc>
                <a:extLst>
                  <a:ext uri="{0D108BD9-81ED-4DB2-BD59-A6C34878D82A}">
                    <a16:rowId xmlns:a16="http://schemas.microsoft.com/office/drawing/2014/main" val="511646990"/>
                  </a:ext>
                </a:extLst>
              </a:tr>
              <a:tr h="346237">
                <a:tc vMerge="1">
                  <a:txBody>
                    <a:bodyPr/>
                    <a:lstStyle/>
                    <a:p>
                      <a:endParaRPr lang="fr-FR"/>
                    </a:p>
                  </a:txBody>
                  <a:tcPr marL="0" marR="0" marT="0" marB="0" anchor="ctr"/>
                </a:tc>
                <a:tc rowSpan="2">
                  <a:txBody>
                    <a:bodyPr/>
                    <a:lstStyle/>
                    <a:p>
                      <a:pPr algn="ctr">
                        <a:buNone/>
                      </a:pPr>
                      <a:r>
                        <a:rPr lang="fr-FR" sz="1200" b="1" dirty="0" err="1"/>
                        <a:t>3e</a:t>
                      </a:r>
                      <a:r>
                        <a:rPr lang="fr-FR" sz="1200" b="1" dirty="0"/>
                        <a:t> cycle</a:t>
                      </a:r>
                    </a:p>
                  </a:txBody>
                  <a:tcPr marL="0" marR="0" marT="0" marB="0" anchor="ctr">
                    <a:solidFill>
                      <a:schemeClr val="accent1">
                        <a:lumMod val="60000"/>
                        <a:lumOff val="40000"/>
                      </a:schemeClr>
                    </a:solidFill>
                  </a:tcPr>
                </a:tc>
                <a:tc>
                  <a:txBody>
                    <a:bodyPr/>
                    <a:lstStyle/>
                    <a:p>
                      <a:pPr algn="ctr">
                        <a:buNone/>
                      </a:pPr>
                      <a:r>
                        <a:rPr lang="fr-FR" sz="1200" b="1">
                          <a:effectLst/>
                        </a:rPr>
                        <a:t>Dépôt des vœux</a:t>
                      </a:r>
                    </a:p>
                  </a:txBody>
                  <a:tcPr marL="0" marR="0" marT="0" marB="0" anchor="ctr">
                    <a:solidFill>
                      <a:schemeClr val="accent1">
                        <a:lumMod val="60000"/>
                        <a:lumOff val="40000"/>
                      </a:schemeClr>
                    </a:solidFill>
                  </a:tcPr>
                </a:tc>
                <a:tc>
                  <a:txBody>
                    <a:bodyPr/>
                    <a:lstStyle/>
                    <a:p>
                      <a:pPr algn="ctr">
                        <a:buNone/>
                      </a:pPr>
                      <a:r>
                        <a:rPr lang="fr-FR" sz="1200">
                          <a:effectLst/>
                        </a:rPr>
                        <a:t>mardi 23 juin 2026 à 10h</a:t>
                      </a:r>
                    </a:p>
                  </a:txBody>
                  <a:tcPr marL="0" marR="0" marT="0" marB="0" anchor="ctr">
                    <a:solidFill>
                      <a:schemeClr val="accent1">
                        <a:lumMod val="60000"/>
                        <a:lumOff val="40000"/>
                      </a:schemeClr>
                    </a:solidFill>
                  </a:tcPr>
                </a:tc>
                <a:tc>
                  <a:txBody>
                    <a:bodyPr/>
                    <a:lstStyle/>
                    <a:p>
                      <a:pPr algn="ctr">
                        <a:buNone/>
                      </a:pPr>
                      <a:r>
                        <a:rPr lang="fr-FR" sz="1200">
                          <a:effectLst/>
                        </a:rPr>
                        <a:t>lundi 29 juin 2026 à 10h</a:t>
                      </a:r>
                    </a:p>
                  </a:txBody>
                  <a:tcPr marL="0" marR="0" marT="0" marB="0" anchor="ctr">
                    <a:solidFill>
                      <a:schemeClr val="accent1">
                        <a:lumMod val="60000"/>
                        <a:lumOff val="40000"/>
                      </a:schemeClr>
                    </a:solidFill>
                  </a:tcPr>
                </a:tc>
                <a:extLst>
                  <a:ext uri="{0D108BD9-81ED-4DB2-BD59-A6C34878D82A}">
                    <a16:rowId xmlns:a16="http://schemas.microsoft.com/office/drawing/2014/main" val="361446811"/>
                  </a:ext>
                </a:extLst>
              </a:tr>
              <a:tr h="519356">
                <a:tc vMerge="1">
                  <a:txBody>
                    <a:bodyPr/>
                    <a:lstStyle/>
                    <a:p>
                      <a:endParaRPr lang="fr-FR"/>
                    </a:p>
                  </a:txBody>
                  <a:tcPr marL="0" marR="0" marT="0" marB="0" anchor="ctr"/>
                </a:tc>
                <a:tc vMerge="1">
                  <a:txBody>
                    <a:bodyPr/>
                    <a:lstStyle/>
                    <a:p>
                      <a:endParaRPr lang="fr-FR"/>
                    </a:p>
                  </a:txBody>
                  <a:tcPr marL="0" marR="0" marT="0" marB="0" anchor="ctr"/>
                </a:tc>
                <a:tc>
                  <a:txBody>
                    <a:bodyPr/>
                    <a:lstStyle/>
                    <a:p>
                      <a:pPr algn="ctr">
                        <a:buNone/>
                      </a:pPr>
                      <a:r>
                        <a:rPr lang="fr-FR" sz="1200" b="1" dirty="0">
                          <a:effectLst/>
                        </a:rPr>
                        <a:t>Confirmation des réservations</a:t>
                      </a:r>
                    </a:p>
                  </a:txBody>
                  <a:tcPr marL="0" marR="0" marT="0" marB="0" anchor="ctr">
                    <a:solidFill>
                      <a:schemeClr val="accent1">
                        <a:lumMod val="60000"/>
                        <a:lumOff val="40000"/>
                      </a:schemeClr>
                    </a:solidFill>
                  </a:tcPr>
                </a:tc>
                <a:tc>
                  <a:txBody>
                    <a:bodyPr/>
                    <a:lstStyle/>
                    <a:p>
                      <a:pPr algn="ctr">
                        <a:buNone/>
                      </a:pPr>
                      <a:r>
                        <a:rPr lang="fr-FR" sz="1200">
                          <a:effectLst/>
                        </a:rPr>
                        <a:t>mardi 30 juin 2026 à 18h</a:t>
                      </a:r>
                    </a:p>
                  </a:txBody>
                  <a:tcPr marL="0" marR="0" marT="0" marB="0" anchor="ctr">
                    <a:solidFill>
                      <a:schemeClr val="accent1">
                        <a:lumMod val="60000"/>
                        <a:lumOff val="40000"/>
                      </a:schemeClr>
                    </a:solidFill>
                  </a:tcPr>
                </a:tc>
                <a:tc>
                  <a:txBody>
                    <a:bodyPr/>
                    <a:lstStyle/>
                    <a:p>
                      <a:pPr algn="ctr">
                        <a:buNone/>
                      </a:pPr>
                      <a:r>
                        <a:rPr lang="fr-FR" sz="1200">
                          <a:effectLst/>
                        </a:rPr>
                        <a:t>dimanche 5 juillet 2026 à 23h59</a:t>
                      </a:r>
                    </a:p>
                  </a:txBody>
                  <a:tcPr marL="0" marR="0" marT="0" marB="0" anchor="ctr">
                    <a:solidFill>
                      <a:schemeClr val="accent1">
                        <a:lumMod val="60000"/>
                        <a:lumOff val="40000"/>
                      </a:schemeClr>
                    </a:solidFill>
                  </a:tcPr>
                </a:tc>
                <a:extLst>
                  <a:ext uri="{0D108BD9-81ED-4DB2-BD59-A6C34878D82A}">
                    <a16:rowId xmlns:a16="http://schemas.microsoft.com/office/drawing/2014/main" val="994094048"/>
                  </a:ext>
                </a:extLst>
              </a:tr>
              <a:tr h="346237">
                <a:tc gridSpan="2">
                  <a:txBody>
                    <a:bodyPr/>
                    <a:lstStyle/>
                    <a:p>
                      <a:pPr algn="ctr">
                        <a:buNone/>
                      </a:pPr>
                      <a:r>
                        <a:rPr lang="fr-FR" sz="1200" b="1" dirty="0">
                          <a:effectLst/>
                        </a:rPr>
                        <a:t>Phase complémentaire</a:t>
                      </a:r>
                    </a:p>
                  </a:txBody>
                  <a:tcPr marL="0" marR="0" marT="0" marB="0" anchor="ctr">
                    <a:solidFill>
                      <a:schemeClr val="accent6">
                        <a:lumMod val="40000"/>
                        <a:lumOff val="60000"/>
                      </a:schemeClr>
                    </a:solidFill>
                  </a:tcPr>
                </a:tc>
                <a:tc hMerge="1">
                  <a:txBody>
                    <a:bodyPr/>
                    <a:lstStyle/>
                    <a:p>
                      <a:endParaRPr lang="fr-FR"/>
                    </a:p>
                  </a:txBody>
                  <a:tcPr marL="0" marR="0" marT="0" marB="0" horzOverflow="overflow"/>
                </a:tc>
                <a:tc>
                  <a:txBody>
                    <a:bodyPr/>
                    <a:lstStyle/>
                    <a:p>
                      <a:pPr algn="ctr">
                        <a:buNone/>
                      </a:pPr>
                      <a:r>
                        <a:rPr lang="fr-FR" sz="1200" b="1">
                          <a:effectLst/>
                        </a:rPr>
                        <a:t>Dépôt des demandes</a:t>
                      </a:r>
                    </a:p>
                  </a:txBody>
                  <a:tcPr marL="0" marR="0" marT="0" marB="0" anchor="ctr">
                    <a:solidFill>
                      <a:schemeClr val="accent6">
                        <a:lumMod val="40000"/>
                        <a:lumOff val="60000"/>
                      </a:schemeClr>
                    </a:solidFill>
                  </a:tcPr>
                </a:tc>
                <a:tc>
                  <a:txBody>
                    <a:bodyPr/>
                    <a:lstStyle/>
                    <a:p>
                      <a:pPr algn="ctr">
                        <a:buNone/>
                      </a:pPr>
                      <a:r>
                        <a:rPr lang="fr-FR" sz="1200">
                          <a:effectLst/>
                        </a:rPr>
                        <a:t>mardi 7 juillet 2026</a:t>
                      </a:r>
                    </a:p>
                  </a:txBody>
                  <a:tcPr marL="0" marR="0" marT="0" marB="0" anchor="ctr">
                    <a:solidFill>
                      <a:schemeClr val="accent6">
                        <a:lumMod val="40000"/>
                        <a:lumOff val="60000"/>
                      </a:schemeClr>
                    </a:solidFill>
                  </a:tcPr>
                </a:tc>
                <a:tc>
                  <a:txBody>
                    <a:bodyPr/>
                    <a:lstStyle/>
                    <a:p>
                      <a:pPr algn="ctr">
                        <a:buNone/>
                      </a:pPr>
                      <a:r>
                        <a:rPr lang="fr-FR" sz="1200">
                          <a:effectLst/>
                        </a:rPr>
                        <a:t>jeudi 29 octobre 2026</a:t>
                      </a:r>
                    </a:p>
                  </a:txBody>
                  <a:tcPr marL="0" marR="0" marT="0" marB="0" anchor="ctr">
                    <a:solidFill>
                      <a:schemeClr val="accent6">
                        <a:lumMod val="40000"/>
                        <a:lumOff val="60000"/>
                      </a:schemeClr>
                    </a:solidFill>
                  </a:tcPr>
                </a:tc>
                <a:extLst>
                  <a:ext uri="{0D108BD9-81ED-4DB2-BD59-A6C34878D82A}">
                    <a16:rowId xmlns:a16="http://schemas.microsoft.com/office/drawing/2014/main" val="205685964"/>
                  </a:ext>
                </a:extLst>
              </a:tr>
              <a:tr h="371202">
                <a:tc gridSpan="2">
                  <a:txBody>
                    <a:bodyPr/>
                    <a:lstStyle/>
                    <a:p>
                      <a:pPr lvl="0" algn="ctr">
                        <a:buNone/>
                      </a:pPr>
                      <a:r>
                        <a:rPr lang="fr-FR" sz="1200" b="1" dirty="0"/>
                        <a:t>Fil de l'Eau</a:t>
                      </a:r>
                      <a:endParaRPr lang="fr-FR" dirty="0"/>
                    </a:p>
                  </a:txBody>
                  <a:tcPr marL="0" marR="0" marT="0" marB="0" anchor="ctr">
                    <a:solidFill>
                      <a:schemeClr val="accent4">
                        <a:lumMod val="20000"/>
                        <a:lumOff val="80000"/>
                      </a:schemeClr>
                    </a:solidFill>
                  </a:tcPr>
                </a:tc>
                <a:tc hMerge="1">
                  <a:txBody>
                    <a:bodyPr/>
                    <a:lstStyle/>
                    <a:p>
                      <a:endParaRPr lang="fr-FR" sz="1200" b="1"/>
                    </a:p>
                  </a:txBody>
                  <a:tcPr marL="0" marR="0" marT="0" marB="0" anchor="ctr"/>
                </a:tc>
                <a:tc>
                  <a:txBody>
                    <a:bodyPr/>
                    <a:lstStyle/>
                    <a:p>
                      <a:pPr algn="ctr">
                        <a:buNone/>
                      </a:pPr>
                      <a:r>
                        <a:rPr lang="fr-FR" sz="1200" b="1" dirty="0">
                          <a:effectLst/>
                        </a:rPr>
                        <a:t>Dépôt des demandes</a:t>
                      </a:r>
                    </a:p>
                  </a:txBody>
                  <a:tcPr marL="0" marR="0" marT="0" marB="0" anchor="ctr">
                    <a:solidFill>
                      <a:schemeClr val="accent4">
                        <a:lumMod val="20000"/>
                        <a:lumOff val="80000"/>
                      </a:schemeClr>
                    </a:solidFill>
                  </a:tcPr>
                </a:tc>
                <a:tc>
                  <a:txBody>
                    <a:bodyPr/>
                    <a:lstStyle/>
                    <a:p>
                      <a:pPr algn="ctr">
                        <a:buNone/>
                      </a:pPr>
                      <a:r>
                        <a:rPr lang="fr-FR" sz="1200">
                          <a:effectLst/>
                        </a:rPr>
                        <a:t>vendredi 30 octobre 2026</a:t>
                      </a:r>
                    </a:p>
                  </a:txBody>
                  <a:tcPr marL="0" marR="0" marT="0" marB="0" anchor="ctr">
                    <a:solidFill>
                      <a:schemeClr val="accent4">
                        <a:lumMod val="20000"/>
                        <a:lumOff val="80000"/>
                      </a:schemeClr>
                    </a:solidFill>
                  </a:tcPr>
                </a:tc>
                <a:tc>
                  <a:txBody>
                    <a:bodyPr/>
                    <a:lstStyle/>
                    <a:p>
                      <a:pPr algn="ctr">
                        <a:buNone/>
                      </a:pPr>
                      <a:r>
                        <a:rPr lang="fr-FR" sz="1200" dirty="0">
                          <a:effectLst/>
                        </a:rPr>
                        <a:t>vendredi 30 juillet 2026</a:t>
                      </a:r>
                    </a:p>
                  </a:txBody>
                  <a:tcPr marL="0" marR="0" marT="0" marB="0" anchor="ctr">
                    <a:solidFill>
                      <a:schemeClr val="accent4">
                        <a:lumMod val="20000"/>
                        <a:lumOff val="80000"/>
                      </a:schemeClr>
                    </a:solidFill>
                  </a:tcPr>
                </a:tc>
                <a:extLst>
                  <a:ext uri="{0D108BD9-81ED-4DB2-BD59-A6C34878D82A}">
                    <a16:rowId xmlns:a16="http://schemas.microsoft.com/office/drawing/2014/main" val="398989098"/>
                  </a:ext>
                </a:extLst>
              </a:tr>
            </a:tbl>
          </a:graphicData>
        </a:graphic>
      </p:graphicFrame>
    </p:spTree>
    <p:extLst>
      <p:ext uri="{BB962C8B-B14F-4D97-AF65-F5344CB8AC3E}">
        <p14:creationId xmlns:p14="http://schemas.microsoft.com/office/powerpoint/2010/main" val="1284608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A1C153E9-5C1A-EA72-E97D-160A933931C7}"/>
              </a:ext>
            </a:extLst>
          </p:cNvPr>
          <p:cNvPicPr>
            <a:picLocks noChangeAspect="1"/>
          </p:cNvPicPr>
          <p:nvPr/>
        </p:nvPicPr>
        <p:blipFill>
          <a:blip r:embed="rId2"/>
          <a:stretch>
            <a:fillRect/>
          </a:stretch>
        </p:blipFill>
        <p:spPr>
          <a:xfrm>
            <a:off x="1805" y="0"/>
            <a:ext cx="12188390" cy="6858000"/>
          </a:xfrm>
          <a:prstGeom prst="rect">
            <a:avLst/>
          </a:prstGeom>
        </p:spPr>
      </p:pic>
      <p:sp>
        <p:nvSpPr>
          <p:cNvPr id="6" name="ZoneTexte 5">
            <a:extLst>
              <a:ext uri="{FF2B5EF4-FFF2-40B4-BE49-F238E27FC236}">
                <a16:creationId xmlns:a16="http://schemas.microsoft.com/office/drawing/2014/main" id="{236F5690-0F2D-634A-A112-029C5A846723}"/>
              </a:ext>
            </a:extLst>
          </p:cNvPr>
          <p:cNvSpPr txBox="1"/>
          <p:nvPr/>
        </p:nvSpPr>
        <p:spPr>
          <a:xfrm>
            <a:off x="0" y="6553997"/>
            <a:ext cx="3449782" cy="223138"/>
          </a:xfrm>
          <a:prstGeom prst="rect">
            <a:avLst/>
          </a:prstGeom>
          <a:noFill/>
        </p:spPr>
        <p:txBody>
          <a:bodyPr wrap="square" rtlCol="0">
            <a:spAutoFit/>
          </a:bodyPr>
          <a:lstStyle/>
          <a:p>
            <a:pPr algn="ctr"/>
            <a:r>
              <a:rPr lang="fr-FR" sz="850">
                <a:latin typeface="Marianne" panose="02000000000000000000" pitchFamily="2" charset="0"/>
              </a:rPr>
              <a:t>Mission communication • Sous-direction de la Vie étudiante</a:t>
            </a:r>
          </a:p>
        </p:txBody>
      </p:sp>
      <p:sp>
        <p:nvSpPr>
          <p:cNvPr id="7" name="ZoneTexte 6">
            <a:extLst>
              <a:ext uri="{FF2B5EF4-FFF2-40B4-BE49-F238E27FC236}">
                <a16:creationId xmlns:a16="http://schemas.microsoft.com/office/drawing/2014/main" id="{E3AF1BD8-5ACD-EC46-A4C4-E64658B23CEB}"/>
              </a:ext>
            </a:extLst>
          </p:cNvPr>
          <p:cNvSpPr txBox="1"/>
          <p:nvPr/>
        </p:nvSpPr>
        <p:spPr>
          <a:xfrm>
            <a:off x="8665294" y="6517950"/>
            <a:ext cx="3449782" cy="276999"/>
          </a:xfrm>
          <a:prstGeom prst="rect">
            <a:avLst/>
          </a:prstGeom>
          <a:noFill/>
        </p:spPr>
        <p:txBody>
          <a:bodyPr wrap="square" lIns="91440" tIns="45720" rIns="91440" bIns="45720" rtlCol="0" anchor="t">
            <a:spAutoFit/>
          </a:bodyPr>
          <a:lstStyle/>
          <a:p>
            <a:pPr algn="r"/>
            <a:r>
              <a:rPr lang="fr-FR" sz="850" dirty="0">
                <a:latin typeface="Marianne" panose="02000000000000000000" pitchFamily="2" charset="0"/>
              </a:rPr>
              <a:t>Février 2026 </a:t>
            </a:r>
            <a:r>
              <a:rPr lang="fr-FR" sz="850" dirty="0" smtClean="0">
                <a:latin typeface="Marianne"/>
              </a:rPr>
              <a:t>• </a:t>
            </a:r>
            <a:r>
              <a:rPr lang="fr-FR" sz="1200" b="1" dirty="0">
                <a:solidFill>
                  <a:srgbClr val="FF0000"/>
                </a:solidFill>
                <a:latin typeface="Marianne ExtraBold"/>
              </a:rPr>
              <a:t>16</a:t>
            </a:r>
          </a:p>
        </p:txBody>
      </p:sp>
      <p:sp>
        <p:nvSpPr>
          <p:cNvPr id="8" name="ZoneTexte 7">
            <a:extLst>
              <a:ext uri="{FF2B5EF4-FFF2-40B4-BE49-F238E27FC236}">
                <a16:creationId xmlns:a16="http://schemas.microsoft.com/office/drawing/2014/main" id="{3E869205-5FCA-9D4E-A015-536F57E963E3}"/>
              </a:ext>
            </a:extLst>
          </p:cNvPr>
          <p:cNvSpPr txBox="1"/>
          <p:nvPr/>
        </p:nvSpPr>
        <p:spPr>
          <a:xfrm>
            <a:off x="7266323" y="2341230"/>
            <a:ext cx="5229814" cy="3170099"/>
          </a:xfrm>
          <a:prstGeom prst="rect">
            <a:avLst/>
          </a:prstGeom>
          <a:noFill/>
        </p:spPr>
        <p:txBody>
          <a:bodyPr wrap="square" rtlCol="0">
            <a:spAutoFit/>
          </a:bodyPr>
          <a:lstStyle/>
          <a:p>
            <a:pPr>
              <a:lnSpc>
                <a:spcPts val="6000"/>
              </a:lnSpc>
            </a:pPr>
            <a:r>
              <a:rPr lang="fr-FR" sz="5500" b="1">
                <a:solidFill>
                  <a:schemeClr val="bg1"/>
                </a:solidFill>
                <a:latin typeface="Marianne ExtraBold" panose="02000000000000000000" pitchFamily="2" charset="0"/>
              </a:rPr>
              <a:t>Prendre soin de sa santé </a:t>
            </a:r>
            <a:br>
              <a:rPr lang="fr-FR" sz="5500" b="1">
                <a:solidFill>
                  <a:schemeClr val="bg1"/>
                </a:solidFill>
                <a:latin typeface="Marianne ExtraBold" panose="02000000000000000000" pitchFamily="2" charset="0"/>
              </a:rPr>
            </a:br>
            <a:r>
              <a:rPr lang="fr-FR" sz="5500">
                <a:solidFill>
                  <a:schemeClr val="bg1"/>
                </a:solidFill>
                <a:latin typeface="Marianne Medium" panose="02000000000000000000" pitchFamily="2" charset="0"/>
              </a:rPr>
              <a:t>en tant qu’étudiant</a:t>
            </a:r>
            <a:endParaRPr lang="fr-FR" sz="5500" b="1">
              <a:solidFill>
                <a:schemeClr val="bg1"/>
              </a:solidFill>
              <a:latin typeface="Marianne ExtraBold" panose="02000000000000000000" pitchFamily="2" charset="0"/>
            </a:endParaRPr>
          </a:p>
        </p:txBody>
      </p:sp>
      <p:cxnSp>
        <p:nvCxnSpPr>
          <p:cNvPr id="3" name="Connecteur droit 2">
            <a:extLst>
              <a:ext uri="{FF2B5EF4-FFF2-40B4-BE49-F238E27FC236}">
                <a16:creationId xmlns:a16="http://schemas.microsoft.com/office/drawing/2014/main" id="{956C640D-0F98-7D4C-9A51-B7A396D2F818}"/>
              </a:ext>
            </a:extLst>
          </p:cNvPr>
          <p:cNvCxnSpPr>
            <a:cxnSpLocks/>
          </p:cNvCxnSpPr>
          <p:nvPr/>
        </p:nvCxnSpPr>
        <p:spPr>
          <a:xfrm>
            <a:off x="7401872" y="5834664"/>
            <a:ext cx="4276606"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4484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603A3132-089A-A94A-ABCB-1D59B900AE60}"/>
              </a:ext>
            </a:extLst>
          </p:cNvPr>
          <p:cNvPicPr>
            <a:picLocks noChangeAspect="1"/>
          </p:cNvPicPr>
          <p:nvPr/>
        </p:nvPicPr>
        <p:blipFill>
          <a:blip r:embed="rId2"/>
          <a:srcRect/>
          <a:stretch/>
        </p:blipFill>
        <p:spPr>
          <a:xfrm>
            <a:off x="3612" y="1"/>
            <a:ext cx="12188388" cy="6857999"/>
          </a:xfrm>
          <a:prstGeom prst="rect">
            <a:avLst/>
          </a:prstGeom>
        </p:spPr>
      </p:pic>
      <p:sp>
        <p:nvSpPr>
          <p:cNvPr id="6" name="ZoneTexte 5">
            <a:extLst>
              <a:ext uri="{FF2B5EF4-FFF2-40B4-BE49-F238E27FC236}">
                <a16:creationId xmlns:a16="http://schemas.microsoft.com/office/drawing/2014/main" id="{B5FCC6CC-5DAB-3242-861B-FE286F36907D}"/>
              </a:ext>
            </a:extLst>
          </p:cNvPr>
          <p:cNvSpPr txBox="1"/>
          <p:nvPr/>
        </p:nvSpPr>
        <p:spPr>
          <a:xfrm>
            <a:off x="0" y="6553997"/>
            <a:ext cx="3449782" cy="223138"/>
          </a:xfrm>
          <a:prstGeom prst="rect">
            <a:avLst/>
          </a:prstGeom>
          <a:noFill/>
        </p:spPr>
        <p:txBody>
          <a:bodyPr wrap="square" rtlCol="0">
            <a:spAutoFit/>
          </a:bodyPr>
          <a:lstStyle/>
          <a:p>
            <a:pPr algn="ctr"/>
            <a:r>
              <a:rPr lang="fr-FR" sz="850">
                <a:latin typeface="Marianne" panose="02000000000000000000" pitchFamily="2" charset="0"/>
              </a:rPr>
              <a:t>Mission communication • Sous-direction de la Vie étudiante</a:t>
            </a:r>
          </a:p>
        </p:txBody>
      </p:sp>
      <p:sp>
        <p:nvSpPr>
          <p:cNvPr id="7" name="ZoneTexte 6">
            <a:extLst>
              <a:ext uri="{FF2B5EF4-FFF2-40B4-BE49-F238E27FC236}">
                <a16:creationId xmlns:a16="http://schemas.microsoft.com/office/drawing/2014/main" id="{CE8D8FFF-E04F-B74A-A45D-F9ED82C2D9D9}"/>
              </a:ext>
            </a:extLst>
          </p:cNvPr>
          <p:cNvSpPr txBox="1"/>
          <p:nvPr/>
        </p:nvSpPr>
        <p:spPr>
          <a:xfrm>
            <a:off x="8665294" y="6517950"/>
            <a:ext cx="3449782" cy="276999"/>
          </a:xfrm>
          <a:prstGeom prst="rect">
            <a:avLst/>
          </a:prstGeom>
          <a:noFill/>
        </p:spPr>
        <p:txBody>
          <a:bodyPr wrap="square" lIns="91440" tIns="45720" rIns="91440" bIns="45720" rtlCol="0" anchor="t">
            <a:spAutoFit/>
          </a:bodyPr>
          <a:lstStyle/>
          <a:p>
            <a:pPr algn="r"/>
            <a:r>
              <a:rPr lang="fr-FR" sz="850" dirty="0">
                <a:latin typeface="Marianne" panose="02000000000000000000" pitchFamily="2" charset="0"/>
              </a:rPr>
              <a:t>Février 2026 </a:t>
            </a:r>
            <a:r>
              <a:rPr lang="fr-FR" sz="850" dirty="0" smtClean="0">
                <a:latin typeface="Marianne"/>
              </a:rPr>
              <a:t>• </a:t>
            </a:r>
            <a:r>
              <a:rPr lang="fr-FR" sz="1200" b="1" dirty="0">
                <a:solidFill>
                  <a:srgbClr val="FF0000"/>
                </a:solidFill>
                <a:latin typeface="Marianne ExtraBold"/>
              </a:rPr>
              <a:t>2</a:t>
            </a:r>
          </a:p>
        </p:txBody>
      </p:sp>
      <p:sp>
        <p:nvSpPr>
          <p:cNvPr id="8" name="ZoneTexte 7">
            <a:extLst>
              <a:ext uri="{FF2B5EF4-FFF2-40B4-BE49-F238E27FC236}">
                <a16:creationId xmlns:a16="http://schemas.microsoft.com/office/drawing/2014/main" id="{2DA907F9-AE2E-254C-8FBD-B30755627741}"/>
              </a:ext>
            </a:extLst>
          </p:cNvPr>
          <p:cNvSpPr txBox="1"/>
          <p:nvPr/>
        </p:nvSpPr>
        <p:spPr>
          <a:xfrm>
            <a:off x="5379245" y="3301405"/>
            <a:ext cx="6782462" cy="3093154"/>
          </a:xfrm>
          <a:prstGeom prst="rect">
            <a:avLst/>
          </a:prstGeom>
          <a:noFill/>
        </p:spPr>
        <p:txBody>
          <a:bodyPr wrap="square" rtlCol="0">
            <a:spAutoFit/>
          </a:bodyPr>
          <a:lstStyle/>
          <a:p>
            <a:pPr marL="457200" indent="-457200">
              <a:buAutoNum type="arabicPeriod"/>
            </a:pPr>
            <a:r>
              <a:rPr lang="fr-FR" sz="1500" b="1" dirty="0">
                <a:solidFill>
                  <a:srgbClr val="E45A31"/>
                </a:solidFill>
                <a:latin typeface="Marianne ExtraBold" panose="02000000000000000000" pitchFamily="2" charset="0"/>
              </a:rPr>
              <a:t>Les Crous, </a:t>
            </a:r>
            <a:r>
              <a:rPr lang="fr-FR" sz="1500" dirty="0">
                <a:solidFill>
                  <a:schemeClr val="bg1"/>
                </a:solidFill>
                <a:latin typeface="Marianne" panose="02000000000000000000" pitchFamily="2" charset="0"/>
              </a:rPr>
              <a:t>au cœur de la vie étudiante</a:t>
            </a:r>
          </a:p>
          <a:p>
            <a:pPr marL="421200" indent="-457200">
              <a:spcBef>
                <a:spcPts val="600"/>
              </a:spcBef>
              <a:spcAft>
                <a:spcPts val="800"/>
              </a:spcAft>
              <a:buAutoNum type="arabicPeriod"/>
            </a:pPr>
            <a:r>
              <a:rPr lang="fr-FR" sz="1500" b="1" dirty="0">
                <a:solidFill>
                  <a:srgbClr val="F08DA3"/>
                </a:solidFill>
                <a:latin typeface="Marianne ExtraBold" panose="02000000000000000000" pitchFamily="2" charset="0"/>
              </a:rPr>
              <a:t>L’accompagnement </a:t>
            </a:r>
            <a:r>
              <a:rPr lang="fr-FR" sz="1500" dirty="0">
                <a:solidFill>
                  <a:schemeClr val="bg1"/>
                </a:solidFill>
                <a:latin typeface="Marianne" panose="02000000000000000000" pitchFamily="2" charset="0"/>
              </a:rPr>
              <a:t>social</a:t>
            </a:r>
          </a:p>
          <a:p>
            <a:pPr marL="421200" indent="-457200">
              <a:spcAft>
                <a:spcPts val="800"/>
              </a:spcAft>
              <a:buAutoNum type="arabicPeriod"/>
            </a:pPr>
            <a:r>
              <a:rPr lang="fr-FR" sz="1500" b="1" dirty="0">
                <a:solidFill>
                  <a:schemeClr val="accent4"/>
                </a:solidFill>
                <a:latin typeface="Marianne ExtraBold" panose="02000000000000000000" pitchFamily="2" charset="0"/>
              </a:rPr>
              <a:t>L’aide à la mobilité </a:t>
            </a:r>
            <a:r>
              <a:rPr lang="fr-FR" sz="1500" dirty="0" err="1">
                <a:solidFill>
                  <a:schemeClr val="bg1"/>
                </a:solidFill>
                <a:latin typeface="Marianne" panose="02000000000000000000" pitchFamily="2" charset="0"/>
              </a:rPr>
              <a:t>PARCOURSUP</a:t>
            </a:r>
            <a:endParaRPr lang="fr-FR" sz="1500" dirty="0">
              <a:solidFill>
                <a:schemeClr val="bg1"/>
              </a:solidFill>
              <a:latin typeface="Marianne" panose="02000000000000000000" pitchFamily="2" charset="0"/>
            </a:endParaRPr>
          </a:p>
          <a:p>
            <a:pPr marL="421200" indent="-457200">
              <a:spcAft>
                <a:spcPts val="800"/>
              </a:spcAft>
              <a:buAutoNum type="arabicPeriod"/>
            </a:pPr>
            <a:r>
              <a:rPr lang="fr-FR" sz="1500" b="1" dirty="0">
                <a:solidFill>
                  <a:srgbClr val="5BC4E9"/>
                </a:solidFill>
                <a:latin typeface="Marianne ExtraBold" panose="02000000000000000000" pitchFamily="2" charset="0"/>
              </a:rPr>
              <a:t>Comment faire </a:t>
            </a:r>
            <a:r>
              <a:rPr lang="fr-FR" sz="1500" dirty="0">
                <a:solidFill>
                  <a:schemeClr val="bg1"/>
                </a:solidFill>
                <a:latin typeface="Marianne" panose="02000000000000000000" pitchFamily="2" charset="0"/>
              </a:rPr>
              <a:t>sa demande de bourse</a:t>
            </a:r>
          </a:p>
          <a:p>
            <a:pPr marL="421200" indent="-457200">
              <a:spcAft>
                <a:spcPts val="800"/>
              </a:spcAft>
              <a:buFontTx/>
              <a:buAutoNum type="arabicPeriod"/>
            </a:pPr>
            <a:r>
              <a:rPr lang="fr-FR" sz="1500" b="1" dirty="0">
                <a:solidFill>
                  <a:srgbClr val="10A093"/>
                </a:solidFill>
                <a:latin typeface="Marianne ExtraBold" panose="02000000000000000000" pitchFamily="2" charset="0"/>
              </a:rPr>
              <a:t>Le dossier social </a:t>
            </a:r>
            <a:r>
              <a:rPr lang="fr-FR" sz="1500" dirty="0">
                <a:solidFill>
                  <a:schemeClr val="bg1"/>
                </a:solidFill>
                <a:latin typeface="Marianne" panose="02000000000000000000" pitchFamily="2" charset="0"/>
              </a:rPr>
              <a:t>étudiant</a:t>
            </a:r>
          </a:p>
          <a:p>
            <a:pPr marL="421200" indent="-457200">
              <a:spcAft>
                <a:spcPts val="800"/>
              </a:spcAft>
              <a:buAutoNum type="arabicPeriod"/>
            </a:pPr>
            <a:r>
              <a:rPr lang="fr-FR" sz="1500" b="1" dirty="0">
                <a:solidFill>
                  <a:srgbClr val="BBC1F2"/>
                </a:solidFill>
                <a:latin typeface="Marianne ExtraBold" panose="02000000000000000000" pitchFamily="2" charset="0"/>
              </a:rPr>
              <a:t>Le logement : </a:t>
            </a:r>
            <a:r>
              <a:rPr lang="fr-FR" sz="1500" dirty="0">
                <a:solidFill>
                  <a:schemeClr val="bg1"/>
                </a:solidFill>
                <a:latin typeface="Marianne" panose="02000000000000000000" pitchFamily="2" charset="0"/>
              </a:rPr>
              <a:t>de la demande à la remise des clefs</a:t>
            </a:r>
            <a:r>
              <a:rPr lang="fr-FR" sz="2000" dirty="0">
                <a:solidFill>
                  <a:schemeClr val="bg1"/>
                </a:solidFill>
                <a:latin typeface="Marianne Medium" panose="02000000000000000000" pitchFamily="2" charset="0"/>
              </a:rPr>
              <a:t/>
            </a:r>
            <a:br>
              <a:rPr lang="fr-FR" sz="2000" dirty="0">
                <a:solidFill>
                  <a:schemeClr val="bg1"/>
                </a:solidFill>
                <a:latin typeface="Marianne Medium" panose="02000000000000000000" pitchFamily="2" charset="0"/>
              </a:rPr>
            </a:br>
            <a:r>
              <a:rPr lang="fr-FR" sz="1300" dirty="0">
                <a:solidFill>
                  <a:schemeClr val="bg1"/>
                </a:solidFill>
                <a:latin typeface="Marianne Medium" panose="02000000000000000000" pitchFamily="2" charset="0"/>
              </a:rPr>
              <a:t>•   Les différents types de logement</a:t>
            </a:r>
            <a:br>
              <a:rPr lang="fr-FR" sz="1300" dirty="0">
                <a:solidFill>
                  <a:schemeClr val="bg1"/>
                </a:solidFill>
                <a:latin typeface="Marianne Medium" panose="02000000000000000000" pitchFamily="2" charset="0"/>
              </a:rPr>
            </a:br>
            <a:r>
              <a:rPr lang="fr-FR" sz="1300" dirty="0">
                <a:solidFill>
                  <a:schemeClr val="bg1"/>
                </a:solidFill>
                <a:latin typeface="Marianne Medium" panose="02000000000000000000" pitchFamily="2" charset="0"/>
              </a:rPr>
              <a:t>•   L’attribution des logements</a:t>
            </a:r>
          </a:p>
          <a:p>
            <a:pPr marL="421200" indent="-457200">
              <a:spcAft>
                <a:spcPts val="800"/>
              </a:spcAft>
              <a:buAutoNum type="arabicPeriod"/>
            </a:pPr>
            <a:r>
              <a:rPr lang="fr-FR" sz="1500" b="1" dirty="0">
                <a:solidFill>
                  <a:srgbClr val="FFC000"/>
                </a:solidFill>
                <a:latin typeface="Marianne ExtraBold" panose="02000000000000000000" pitchFamily="2" charset="0"/>
              </a:rPr>
              <a:t>Prendre soin de sa santé </a:t>
            </a:r>
            <a:r>
              <a:rPr lang="fr-FR" sz="1500" dirty="0">
                <a:solidFill>
                  <a:schemeClr val="bg1"/>
                </a:solidFill>
                <a:latin typeface="Marianne" panose="02000000000000000000" pitchFamily="2" charset="0"/>
              </a:rPr>
              <a:t>en tant qu’étudiant</a:t>
            </a:r>
          </a:p>
          <a:p>
            <a:pPr marL="421200" indent="-457200">
              <a:spcAft>
                <a:spcPts val="800"/>
              </a:spcAft>
              <a:buAutoNum type="arabicPeriod"/>
            </a:pPr>
            <a:r>
              <a:rPr lang="fr-FR" sz="1500" b="1" dirty="0">
                <a:solidFill>
                  <a:srgbClr val="7CCADB"/>
                </a:solidFill>
                <a:latin typeface="Marianne ExtraBold" panose="02000000000000000000" pitchFamily="2" charset="0"/>
              </a:rPr>
              <a:t>Autres composantes </a:t>
            </a:r>
            <a:r>
              <a:rPr lang="fr-FR" sz="1500" dirty="0">
                <a:solidFill>
                  <a:schemeClr val="bg1"/>
                </a:solidFill>
                <a:latin typeface="Marianne" panose="02000000000000000000" pitchFamily="2" charset="0"/>
              </a:rPr>
              <a:t>de la vie étudiante</a:t>
            </a:r>
            <a:endParaRPr lang="fr-FR" sz="1500" dirty="0">
              <a:solidFill>
                <a:schemeClr val="bg1"/>
              </a:solidFill>
              <a:latin typeface="Marianne Medium" panose="02000000000000000000" pitchFamily="2" charset="0"/>
            </a:endParaRPr>
          </a:p>
        </p:txBody>
      </p:sp>
    </p:spTree>
    <p:extLst>
      <p:ext uri="{BB962C8B-B14F-4D97-AF65-F5344CB8AC3E}">
        <p14:creationId xmlns:p14="http://schemas.microsoft.com/office/powerpoint/2010/main" val="26525025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descr="Une image contenant texte&#10;&#10;Description générée automatiquement">
            <a:extLst>
              <a:ext uri="{FF2B5EF4-FFF2-40B4-BE49-F238E27FC236}">
                <a16:creationId xmlns:a16="http://schemas.microsoft.com/office/drawing/2014/main" id="{A7DDC73D-3A8D-E034-B785-856ACDAF9212}"/>
              </a:ext>
            </a:extLst>
          </p:cNvPr>
          <p:cNvPicPr>
            <a:picLocks noChangeAspect="1"/>
          </p:cNvPicPr>
          <p:nvPr/>
        </p:nvPicPr>
        <p:blipFill>
          <a:blip r:embed="rId2"/>
          <a:stretch>
            <a:fillRect/>
          </a:stretch>
        </p:blipFill>
        <p:spPr>
          <a:xfrm>
            <a:off x="0" y="0"/>
            <a:ext cx="12188390" cy="6858000"/>
          </a:xfrm>
          <a:prstGeom prst="rect">
            <a:avLst/>
          </a:prstGeom>
        </p:spPr>
      </p:pic>
      <p:sp>
        <p:nvSpPr>
          <p:cNvPr id="6" name="ZoneTexte 5">
            <a:extLst>
              <a:ext uri="{FF2B5EF4-FFF2-40B4-BE49-F238E27FC236}">
                <a16:creationId xmlns:a16="http://schemas.microsoft.com/office/drawing/2014/main" id="{0A17ACB1-9759-5C49-B7F4-038BE53BC4B8}"/>
              </a:ext>
            </a:extLst>
          </p:cNvPr>
          <p:cNvSpPr txBox="1"/>
          <p:nvPr/>
        </p:nvSpPr>
        <p:spPr>
          <a:xfrm>
            <a:off x="0" y="6553997"/>
            <a:ext cx="3449782" cy="223138"/>
          </a:xfrm>
          <a:prstGeom prst="rect">
            <a:avLst/>
          </a:prstGeom>
          <a:noFill/>
        </p:spPr>
        <p:txBody>
          <a:bodyPr wrap="square" rtlCol="0">
            <a:spAutoFit/>
          </a:bodyPr>
          <a:lstStyle/>
          <a:p>
            <a:pPr algn="ctr"/>
            <a:r>
              <a:rPr lang="fr-FR" sz="850">
                <a:latin typeface="Marianne" panose="02000000000000000000" pitchFamily="2" charset="0"/>
              </a:rPr>
              <a:t>Mission communication • Sous-direction de la Vie étudiante</a:t>
            </a:r>
          </a:p>
        </p:txBody>
      </p:sp>
      <p:sp>
        <p:nvSpPr>
          <p:cNvPr id="7" name="ZoneTexte 6">
            <a:extLst>
              <a:ext uri="{FF2B5EF4-FFF2-40B4-BE49-F238E27FC236}">
                <a16:creationId xmlns:a16="http://schemas.microsoft.com/office/drawing/2014/main" id="{3C96AC02-7AFE-9B42-BE95-1A094CE30146}"/>
              </a:ext>
            </a:extLst>
          </p:cNvPr>
          <p:cNvSpPr txBox="1"/>
          <p:nvPr/>
        </p:nvSpPr>
        <p:spPr>
          <a:xfrm>
            <a:off x="8665294" y="6517950"/>
            <a:ext cx="3449782" cy="276999"/>
          </a:xfrm>
          <a:prstGeom prst="rect">
            <a:avLst/>
          </a:prstGeom>
          <a:noFill/>
        </p:spPr>
        <p:txBody>
          <a:bodyPr wrap="square" lIns="91440" tIns="45720" rIns="91440" bIns="45720" rtlCol="0" anchor="t">
            <a:spAutoFit/>
          </a:bodyPr>
          <a:lstStyle/>
          <a:p>
            <a:pPr algn="r"/>
            <a:r>
              <a:rPr lang="fr-FR" sz="850" dirty="0">
                <a:latin typeface="Marianne" panose="02000000000000000000" pitchFamily="2" charset="0"/>
              </a:rPr>
              <a:t>Février 2026 </a:t>
            </a:r>
            <a:r>
              <a:rPr lang="fr-FR" sz="850" dirty="0" smtClean="0">
                <a:latin typeface="Marianne"/>
              </a:rPr>
              <a:t>• </a:t>
            </a:r>
            <a:r>
              <a:rPr lang="fr-FR" sz="1200" b="1" dirty="0">
                <a:solidFill>
                  <a:srgbClr val="FF0000"/>
                </a:solidFill>
                <a:latin typeface="Marianne ExtraBold"/>
              </a:rPr>
              <a:t>17</a:t>
            </a:r>
          </a:p>
        </p:txBody>
      </p:sp>
      <p:sp>
        <p:nvSpPr>
          <p:cNvPr id="8" name="ZoneTexte 7">
            <a:extLst>
              <a:ext uri="{FF2B5EF4-FFF2-40B4-BE49-F238E27FC236}">
                <a16:creationId xmlns:a16="http://schemas.microsoft.com/office/drawing/2014/main" id="{F25A2302-358E-E947-9338-2B93CD150B52}"/>
              </a:ext>
            </a:extLst>
          </p:cNvPr>
          <p:cNvSpPr txBox="1"/>
          <p:nvPr/>
        </p:nvSpPr>
        <p:spPr>
          <a:xfrm>
            <a:off x="3110514" y="2027762"/>
            <a:ext cx="8498390" cy="1154162"/>
          </a:xfrm>
          <a:prstGeom prst="rect">
            <a:avLst/>
          </a:prstGeom>
          <a:noFill/>
        </p:spPr>
        <p:txBody>
          <a:bodyPr wrap="square" rtlCol="0">
            <a:spAutoFit/>
          </a:bodyPr>
          <a:lstStyle/>
          <a:p>
            <a:r>
              <a:rPr lang="fr-FR" sz="3000" b="1">
                <a:solidFill>
                  <a:srgbClr val="E6A50B"/>
                </a:solidFill>
                <a:latin typeface="Marianne ExtraBold" panose="02000000000000000000" pitchFamily="2" charset="0"/>
              </a:rPr>
              <a:t>Prendre soin de sa santé </a:t>
            </a:r>
            <a:r>
              <a:rPr lang="fr-FR" sz="3000">
                <a:solidFill>
                  <a:srgbClr val="E6A50B"/>
                </a:solidFill>
                <a:latin typeface="Marianne Medium" panose="02000000000000000000" pitchFamily="2" charset="0"/>
              </a:rPr>
              <a:t>en tant qu’étudiant</a:t>
            </a:r>
            <a:endParaRPr lang="fr-FR" sz="3000" b="1">
              <a:solidFill>
                <a:srgbClr val="E6A50B"/>
              </a:solidFill>
              <a:latin typeface="Marianne ExtraBold" panose="02000000000000000000" pitchFamily="2" charset="0"/>
            </a:endParaRPr>
          </a:p>
          <a:p>
            <a:endParaRPr lang="fr-FR" sz="1100">
              <a:latin typeface="Marianne Medium" panose="02000000000000000000" pitchFamily="2" charset="0"/>
            </a:endParaRPr>
          </a:p>
          <a:p>
            <a:r>
              <a:rPr lang="fr-FR" sz="1400">
                <a:latin typeface="Marianne Medium" panose="02000000000000000000" pitchFamily="2" charset="0"/>
              </a:rPr>
              <a:t>Être étudiant, c’est être acteur de sa propre santé et connaître les informations incontournables sur son parcours de soin. </a:t>
            </a:r>
            <a:endParaRPr lang="fr-FR" sz="1200" baseline="30000">
              <a:latin typeface="Marianne Medium" panose="02000000000000000000" pitchFamily="2" charset="0"/>
            </a:endParaRPr>
          </a:p>
        </p:txBody>
      </p:sp>
      <p:sp>
        <p:nvSpPr>
          <p:cNvPr id="9" name="ZoneTexte 8">
            <a:extLst>
              <a:ext uri="{FF2B5EF4-FFF2-40B4-BE49-F238E27FC236}">
                <a16:creationId xmlns:a16="http://schemas.microsoft.com/office/drawing/2014/main" id="{62C081DA-FAFD-1144-A436-955A602E2E5C}"/>
              </a:ext>
            </a:extLst>
          </p:cNvPr>
          <p:cNvSpPr txBox="1"/>
          <p:nvPr/>
        </p:nvSpPr>
        <p:spPr>
          <a:xfrm>
            <a:off x="6031641" y="3211128"/>
            <a:ext cx="2850299" cy="2677656"/>
          </a:xfrm>
          <a:prstGeom prst="rect">
            <a:avLst/>
          </a:prstGeom>
          <a:noFill/>
        </p:spPr>
        <p:txBody>
          <a:bodyPr wrap="square" lIns="91440" tIns="45720" rIns="91440" bIns="45720" rtlCol="0" anchor="t">
            <a:spAutoFit/>
          </a:bodyPr>
          <a:lstStyle/>
          <a:p>
            <a:r>
              <a:rPr lang="fr-FR" sz="1200" b="1" dirty="0">
                <a:solidFill>
                  <a:srgbClr val="FF0000"/>
                </a:solidFill>
                <a:latin typeface="Marianne"/>
              </a:rPr>
              <a:t>Comprendre le système </a:t>
            </a:r>
            <a:endParaRPr lang="fr-FR" sz="1200" b="1" dirty="0">
              <a:solidFill>
                <a:srgbClr val="FF0000"/>
              </a:solidFill>
              <a:latin typeface="Marianne" panose="02000000000000000000" pitchFamily="2" charset="0"/>
            </a:endParaRPr>
          </a:p>
          <a:p>
            <a:r>
              <a:rPr lang="fr-FR" sz="1200" b="1" dirty="0">
                <a:solidFill>
                  <a:srgbClr val="FF0000"/>
                </a:solidFill>
                <a:latin typeface="Marianne"/>
              </a:rPr>
              <a:t>de protection sociale en tant </a:t>
            </a:r>
            <a:endParaRPr lang="fr-FR" sz="1200" b="1" dirty="0">
              <a:solidFill>
                <a:srgbClr val="FF0000"/>
              </a:solidFill>
              <a:latin typeface="Marianne" panose="02000000000000000000" pitchFamily="2" charset="0"/>
            </a:endParaRPr>
          </a:p>
          <a:p>
            <a:r>
              <a:rPr lang="fr-FR" sz="1200" b="1" dirty="0">
                <a:solidFill>
                  <a:srgbClr val="FF0000"/>
                </a:solidFill>
                <a:latin typeface="Marianne"/>
              </a:rPr>
              <a:t>qu’« assuré autonome »</a:t>
            </a:r>
          </a:p>
          <a:p>
            <a:endParaRPr lang="fr-FR" sz="1100" b="1" dirty="0">
              <a:effectLst/>
              <a:latin typeface="Marianne" panose="02000000000000000000" pitchFamily="2" charset="0"/>
            </a:endParaRPr>
          </a:p>
          <a:p>
            <a:r>
              <a:rPr lang="fr-FR" sz="1100" dirty="0">
                <a:latin typeface="Marianne"/>
              </a:rPr>
              <a:t>À 18 ans, les jeunes deviennent « assurés autonomes ». Ils gèrent désormais leur santé, et ne sont plus rattachés à leurs parents.</a:t>
            </a:r>
          </a:p>
          <a:p>
            <a:endParaRPr lang="fr-FR" sz="1100" dirty="0">
              <a:latin typeface="Marianne" panose="02000000000000000000" pitchFamily="2" charset="0"/>
            </a:endParaRPr>
          </a:p>
          <a:p>
            <a:pPr marL="171450" indent="-171450">
              <a:buClr>
                <a:srgbClr val="E6A50B"/>
              </a:buClr>
              <a:buFont typeface="Arial" panose="020B0604020202020204" pitchFamily="34" charset="0"/>
              <a:buChar char="•"/>
            </a:pPr>
            <a:r>
              <a:rPr lang="fr-FR" sz="1100" dirty="0">
                <a:latin typeface="Marianne"/>
              </a:rPr>
              <a:t>Penser à créer son compte </a:t>
            </a:r>
            <a:br>
              <a:rPr lang="fr-FR" sz="1100" dirty="0">
                <a:latin typeface="Marianne"/>
              </a:rPr>
            </a:br>
            <a:r>
              <a:rPr lang="fr-FR" sz="1100" dirty="0">
                <a:latin typeface="Marianne"/>
              </a:rPr>
              <a:t>sur </a:t>
            </a:r>
            <a:r>
              <a:rPr lang="fr-FR" sz="1100" dirty="0" err="1">
                <a:latin typeface="Marianne"/>
              </a:rPr>
              <a:t>Ameli.fr</a:t>
            </a:r>
            <a:r>
              <a:rPr lang="fr-FR" sz="1100" dirty="0">
                <a:latin typeface="Marianne"/>
              </a:rPr>
              <a:t> </a:t>
            </a:r>
          </a:p>
          <a:p>
            <a:pPr marL="171450" indent="-171450">
              <a:buClr>
                <a:srgbClr val="E6A50B"/>
              </a:buClr>
              <a:buFont typeface="Arial" panose="020B0604020202020204" pitchFamily="34" charset="0"/>
              <a:buChar char="•"/>
            </a:pPr>
            <a:r>
              <a:rPr lang="fr-FR" sz="1100" dirty="0">
                <a:latin typeface="Marianne"/>
              </a:rPr>
              <a:t>Penser à déclarer un médecin traitant, pour un suivi adapté </a:t>
            </a:r>
            <a:r>
              <a:rPr lang="fr-FR" sz="1100" dirty="0">
                <a:latin typeface="Marianne" panose="02000000000000000000" pitchFamily="2" charset="0"/>
              </a:rPr>
              <a:t/>
            </a:r>
            <a:br>
              <a:rPr lang="fr-FR" sz="1100" dirty="0">
                <a:latin typeface="Marianne" panose="02000000000000000000" pitchFamily="2" charset="0"/>
              </a:rPr>
            </a:br>
            <a:r>
              <a:rPr lang="fr-FR" sz="1100" dirty="0">
                <a:latin typeface="Marianne"/>
              </a:rPr>
              <a:t>et un meilleur remboursement </a:t>
            </a:r>
            <a:r>
              <a:rPr lang="fr-FR" sz="1100" dirty="0">
                <a:latin typeface="Marianne" panose="02000000000000000000" pitchFamily="2" charset="0"/>
              </a:rPr>
              <a:t/>
            </a:r>
            <a:br>
              <a:rPr lang="fr-FR" sz="1100" dirty="0">
                <a:latin typeface="Marianne" panose="02000000000000000000" pitchFamily="2" charset="0"/>
              </a:rPr>
            </a:br>
            <a:r>
              <a:rPr lang="fr-FR" sz="1100" dirty="0">
                <a:latin typeface="Marianne"/>
              </a:rPr>
              <a:t>de la part de l’assurance maladie.</a:t>
            </a:r>
            <a:endParaRPr lang="fr-FR" dirty="0"/>
          </a:p>
        </p:txBody>
      </p:sp>
      <p:sp>
        <p:nvSpPr>
          <p:cNvPr id="5" name="ZoneTexte 4">
            <a:extLst>
              <a:ext uri="{FF2B5EF4-FFF2-40B4-BE49-F238E27FC236}">
                <a16:creationId xmlns:a16="http://schemas.microsoft.com/office/drawing/2014/main" id="{14349092-8DD2-B350-6107-8449B8AC7A76}"/>
              </a:ext>
            </a:extLst>
          </p:cNvPr>
          <p:cNvSpPr txBox="1"/>
          <p:nvPr/>
        </p:nvSpPr>
        <p:spPr>
          <a:xfrm>
            <a:off x="8722895" y="3210949"/>
            <a:ext cx="3375147" cy="2985433"/>
          </a:xfrm>
          <a:prstGeom prst="rect">
            <a:avLst/>
          </a:prstGeom>
          <a:noFill/>
        </p:spPr>
        <p:txBody>
          <a:bodyPr wrap="square" lIns="91440" tIns="45720" rIns="91440" bIns="45720" rtlCol="0" anchor="t">
            <a:spAutoFit/>
          </a:bodyPr>
          <a:lstStyle/>
          <a:p>
            <a:r>
              <a:rPr lang="fr-FR" sz="1200" b="1">
                <a:solidFill>
                  <a:srgbClr val="FF0000"/>
                </a:solidFill>
                <a:effectLst/>
                <a:latin typeface="Marianne"/>
              </a:rPr>
              <a:t>Se doter d’une complémentaire santé</a:t>
            </a:r>
          </a:p>
          <a:p>
            <a:endParaRPr lang="fr-FR" sz="1100" b="1">
              <a:effectLst/>
              <a:latin typeface="Marianne" panose="02000000000000000000" pitchFamily="2" charset="0"/>
            </a:endParaRPr>
          </a:p>
          <a:p>
            <a:r>
              <a:rPr lang="fr-FR" sz="1100">
                <a:latin typeface="Marianne"/>
              </a:rPr>
              <a:t>L’Assurance Maladie prend en charge une partie des frais médicaux (environ 70%). Pour les compléter, il convient d’adhérer </a:t>
            </a:r>
          </a:p>
          <a:p>
            <a:r>
              <a:rPr lang="fr-FR" sz="1100">
                <a:latin typeface="Marianne"/>
              </a:rPr>
              <a:t>à une complémentaire santé, qui pourra prendre en charge jusqu’aux 30% restants.</a:t>
            </a:r>
          </a:p>
          <a:p>
            <a:endParaRPr lang="fr-FR" sz="1100">
              <a:latin typeface="Marianne" panose="02000000000000000000" pitchFamily="2" charset="0"/>
            </a:endParaRPr>
          </a:p>
          <a:p>
            <a:pPr marL="171450" indent="-171450">
              <a:buClr>
                <a:srgbClr val="E6A50B"/>
              </a:buClr>
              <a:buFont typeface="Arial" panose="020B0604020202020204" pitchFamily="34" charset="0"/>
              <a:buChar char="•"/>
            </a:pPr>
            <a:r>
              <a:rPr lang="fr-FR" sz="1100">
                <a:latin typeface="Marianne"/>
              </a:rPr>
              <a:t>Possibilités : rester sur la mutuelle </a:t>
            </a:r>
            <a:r>
              <a:rPr lang="fr-FR" sz="1100">
                <a:latin typeface="Marianne" panose="02000000000000000000" pitchFamily="2" charset="0"/>
              </a:rPr>
              <a:t/>
            </a:r>
            <a:br>
              <a:rPr lang="fr-FR" sz="1100">
                <a:latin typeface="Marianne" panose="02000000000000000000" pitchFamily="2" charset="0"/>
              </a:rPr>
            </a:br>
            <a:r>
              <a:rPr lang="fr-FR" sz="1100">
                <a:latin typeface="Marianne"/>
              </a:rPr>
              <a:t>de ses parents ; souscrire à une mutuelle spécialisée sur le public étudiant…</a:t>
            </a:r>
          </a:p>
          <a:p>
            <a:pPr marL="171450" indent="-171450">
              <a:buClr>
                <a:srgbClr val="E6A50B"/>
              </a:buClr>
              <a:buFont typeface="Arial" panose="020B0604020202020204" pitchFamily="34" charset="0"/>
              <a:buChar char="•"/>
            </a:pPr>
            <a:r>
              <a:rPr lang="fr-FR" sz="1100">
                <a:latin typeface="Marianne"/>
              </a:rPr>
              <a:t>En cas de ressources financières modestes, possibilité de bénéficier de la Complémentaire santé solidaire qui permet de ne pas payer les consultations chez le médecin, dentiste, médicaments, lunettes, etc. Selon les ressources, elle est gratuite ou coûte moins d'1€/jour.</a:t>
            </a:r>
          </a:p>
        </p:txBody>
      </p:sp>
      <p:sp>
        <p:nvSpPr>
          <p:cNvPr id="3" name="ZoneTexte 2">
            <a:extLst>
              <a:ext uri="{FF2B5EF4-FFF2-40B4-BE49-F238E27FC236}">
                <a16:creationId xmlns:a16="http://schemas.microsoft.com/office/drawing/2014/main" id="{D23BEDAC-0CC3-9769-56A2-4886EC35B27F}"/>
              </a:ext>
            </a:extLst>
          </p:cNvPr>
          <p:cNvSpPr txBox="1"/>
          <p:nvPr/>
        </p:nvSpPr>
        <p:spPr>
          <a:xfrm>
            <a:off x="3099126" y="3202677"/>
            <a:ext cx="2995069" cy="2703304"/>
          </a:xfrm>
          <a:prstGeom prst="rect">
            <a:avLst/>
          </a:prstGeom>
          <a:noFill/>
        </p:spPr>
        <p:txBody>
          <a:bodyPr wrap="square" lIns="91440" tIns="45720" rIns="91440" bIns="45720" rtlCol="0" anchor="t">
            <a:spAutoFit/>
          </a:bodyPr>
          <a:lstStyle/>
          <a:p>
            <a:r>
              <a:rPr lang="fr-FR" sz="1200" b="1">
                <a:solidFill>
                  <a:srgbClr val="FF0000"/>
                </a:solidFill>
                <a:effectLst/>
                <a:latin typeface="Marianne" panose="02000000000000000000" pitchFamily="2" charset="0"/>
              </a:rPr>
              <a:t>Les services de la santé étudiante</a:t>
            </a:r>
          </a:p>
          <a:p>
            <a:endParaRPr lang="fr-FR" sz="1100" b="1">
              <a:effectLst/>
              <a:latin typeface="Marianne" panose="02000000000000000000" pitchFamily="2" charset="0"/>
            </a:endParaRPr>
          </a:p>
          <a:p>
            <a:r>
              <a:rPr lang="fr-FR" sz="1100">
                <a:latin typeface="Marianne" panose="02000000000000000000" pitchFamily="2" charset="0"/>
              </a:rPr>
              <a:t>Les services de santé étudiante accompagnent les étudiants tout </a:t>
            </a:r>
          </a:p>
          <a:p>
            <a:r>
              <a:rPr lang="fr-FR" sz="1100">
                <a:latin typeface="Marianne" panose="02000000000000000000" pitchFamily="2" charset="0"/>
              </a:rPr>
              <a:t>au long de l’année dans leur parcours de prévention et de soin.</a:t>
            </a:r>
          </a:p>
          <a:p>
            <a:endParaRPr lang="fr-FR" sz="1100" baseline="30000">
              <a:latin typeface="Marianne" panose="02000000000000000000" pitchFamily="2" charset="0"/>
            </a:endParaRPr>
          </a:p>
          <a:p>
            <a:r>
              <a:rPr lang="fr-FR" sz="1100">
                <a:latin typeface="Marianne"/>
              </a:rPr>
              <a:t>Composés d’équipes pluridisciplinaires (médecins, sages-femmes, infirmiers, assistants sociaux, psychologues), ces services proposent des services médicaux gratuits, pour informer, conseiller, et prendre en charge les étudiants.</a:t>
            </a:r>
          </a:p>
          <a:p>
            <a:endParaRPr lang="fr-FR" sz="1100" baseline="30000">
              <a:latin typeface="Marianne" panose="02000000000000000000" pitchFamily="2" charset="0"/>
            </a:endParaRPr>
          </a:p>
          <a:p>
            <a:r>
              <a:rPr lang="fr-FR" sz="1100">
                <a:latin typeface="Marianne" panose="02000000000000000000" pitchFamily="2" charset="0"/>
              </a:rPr>
              <a:t>Ils sont compétents notamment en matière de santé mentale, nutrition, santé sexuelle (dépistage, suivi gynécologique), addictions, etc.</a:t>
            </a:r>
          </a:p>
        </p:txBody>
      </p:sp>
      <p:sp>
        <p:nvSpPr>
          <p:cNvPr id="10" name="ZoneTexte 9">
            <a:extLst>
              <a:ext uri="{FF2B5EF4-FFF2-40B4-BE49-F238E27FC236}">
                <a16:creationId xmlns:a16="http://schemas.microsoft.com/office/drawing/2014/main" id="{B209711A-82DD-B344-ABF3-192A79DB771A}"/>
              </a:ext>
            </a:extLst>
          </p:cNvPr>
          <p:cNvSpPr txBox="1"/>
          <p:nvPr/>
        </p:nvSpPr>
        <p:spPr>
          <a:xfrm>
            <a:off x="8665294" y="786983"/>
            <a:ext cx="3432748" cy="515526"/>
          </a:xfrm>
          <a:prstGeom prst="rect">
            <a:avLst/>
          </a:prstGeom>
          <a:noFill/>
        </p:spPr>
        <p:txBody>
          <a:bodyPr wrap="square" lIns="91440" tIns="45720" rIns="91440" bIns="45720" rtlCol="0" anchor="t">
            <a:spAutoFit/>
          </a:bodyPr>
          <a:lstStyle/>
          <a:p>
            <a:pPr algn="r"/>
            <a:r>
              <a:rPr lang="fr-FR" sz="1500" b="1">
                <a:solidFill>
                  <a:schemeClr val="bg1"/>
                </a:solidFill>
                <a:latin typeface="Marianne ExtraBold"/>
              </a:rPr>
              <a:t>GUIDE DE L’ÉTUDIANT</a:t>
            </a:r>
          </a:p>
          <a:p>
            <a:pPr algn="r"/>
            <a:r>
              <a:rPr lang="fr-FR" sz="1250" b="1">
                <a:solidFill>
                  <a:schemeClr val="bg1"/>
                </a:solidFill>
                <a:latin typeface="Marianne"/>
              </a:rPr>
              <a:t>2026</a:t>
            </a:r>
            <a:endParaRPr lang="fr-FR" sz="1250" b="1">
              <a:solidFill>
                <a:schemeClr val="bg1"/>
              </a:solidFill>
              <a:latin typeface="Marianne" panose="02000000000000000000" pitchFamily="2" charset="0"/>
            </a:endParaRPr>
          </a:p>
        </p:txBody>
      </p:sp>
    </p:spTree>
    <p:extLst>
      <p:ext uri="{BB962C8B-B14F-4D97-AF65-F5344CB8AC3E}">
        <p14:creationId xmlns:p14="http://schemas.microsoft.com/office/powerpoint/2010/main" val="27391916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99B6DA5C-8B01-91B8-0778-F3009580EDE6}"/>
              </a:ext>
            </a:extLst>
          </p:cNvPr>
          <p:cNvPicPr>
            <a:picLocks noChangeAspect="1"/>
          </p:cNvPicPr>
          <p:nvPr/>
        </p:nvPicPr>
        <p:blipFill>
          <a:blip r:embed="rId2"/>
          <a:stretch>
            <a:fillRect/>
          </a:stretch>
        </p:blipFill>
        <p:spPr>
          <a:xfrm>
            <a:off x="3257" y="-1016"/>
            <a:ext cx="12190195" cy="6859016"/>
          </a:xfrm>
          <a:prstGeom prst="rect">
            <a:avLst/>
          </a:prstGeom>
        </p:spPr>
      </p:pic>
      <p:sp>
        <p:nvSpPr>
          <p:cNvPr id="6" name="ZoneTexte 5">
            <a:extLst>
              <a:ext uri="{FF2B5EF4-FFF2-40B4-BE49-F238E27FC236}">
                <a16:creationId xmlns:a16="http://schemas.microsoft.com/office/drawing/2014/main" id="{236F5690-0F2D-634A-A112-029C5A846723}"/>
              </a:ext>
            </a:extLst>
          </p:cNvPr>
          <p:cNvSpPr txBox="1"/>
          <p:nvPr/>
        </p:nvSpPr>
        <p:spPr>
          <a:xfrm>
            <a:off x="0" y="6553997"/>
            <a:ext cx="3449782" cy="223138"/>
          </a:xfrm>
          <a:prstGeom prst="rect">
            <a:avLst/>
          </a:prstGeom>
          <a:noFill/>
        </p:spPr>
        <p:txBody>
          <a:bodyPr wrap="square" rtlCol="0">
            <a:spAutoFit/>
          </a:bodyPr>
          <a:lstStyle/>
          <a:p>
            <a:pPr algn="ctr"/>
            <a:r>
              <a:rPr lang="fr-FR" sz="850">
                <a:latin typeface="Marianne" panose="02000000000000000000" pitchFamily="2" charset="0"/>
              </a:rPr>
              <a:t>Mission communication • Sous-direction de la Vie étudiante</a:t>
            </a:r>
          </a:p>
        </p:txBody>
      </p:sp>
      <p:sp>
        <p:nvSpPr>
          <p:cNvPr id="7" name="ZoneTexte 6">
            <a:extLst>
              <a:ext uri="{FF2B5EF4-FFF2-40B4-BE49-F238E27FC236}">
                <a16:creationId xmlns:a16="http://schemas.microsoft.com/office/drawing/2014/main" id="{E3AF1BD8-5ACD-EC46-A4C4-E64658B23CEB}"/>
              </a:ext>
            </a:extLst>
          </p:cNvPr>
          <p:cNvSpPr txBox="1"/>
          <p:nvPr/>
        </p:nvSpPr>
        <p:spPr>
          <a:xfrm>
            <a:off x="8665294" y="6517950"/>
            <a:ext cx="3449782" cy="276999"/>
          </a:xfrm>
          <a:prstGeom prst="rect">
            <a:avLst/>
          </a:prstGeom>
          <a:noFill/>
        </p:spPr>
        <p:txBody>
          <a:bodyPr wrap="square" lIns="91440" tIns="45720" rIns="91440" bIns="45720" rtlCol="0" anchor="t">
            <a:spAutoFit/>
          </a:bodyPr>
          <a:lstStyle/>
          <a:p>
            <a:pPr algn="r"/>
            <a:r>
              <a:rPr lang="fr-FR" sz="850" dirty="0">
                <a:latin typeface="Marianne" panose="02000000000000000000" pitchFamily="2" charset="0"/>
              </a:rPr>
              <a:t>Février 2026 </a:t>
            </a:r>
            <a:r>
              <a:rPr lang="fr-FR" sz="850" dirty="0" smtClean="0">
                <a:latin typeface="Marianne"/>
              </a:rPr>
              <a:t>• </a:t>
            </a:r>
            <a:r>
              <a:rPr lang="fr-FR" sz="1200" b="1" dirty="0">
                <a:solidFill>
                  <a:srgbClr val="FF0000"/>
                </a:solidFill>
                <a:latin typeface="Marianne ExtraBold"/>
              </a:rPr>
              <a:t>18</a:t>
            </a:r>
          </a:p>
        </p:txBody>
      </p:sp>
      <p:sp>
        <p:nvSpPr>
          <p:cNvPr id="8" name="ZoneTexte 7">
            <a:extLst>
              <a:ext uri="{FF2B5EF4-FFF2-40B4-BE49-F238E27FC236}">
                <a16:creationId xmlns:a16="http://schemas.microsoft.com/office/drawing/2014/main" id="{3E869205-5FCA-9D4E-A015-536F57E963E3}"/>
              </a:ext>
            </a:extLst>
          </p:cNvPr>
          <p:cNvSpPr txBox="1"/>
          <p:nvPr/>
        </p:nvSpPr>
        <p:spPr>
          <a:xfrm>
            <a:off x="7018190" y="2409302"/>
            <a:ext cx="5229814" cy="2400657"/>
          </a:xfrm>
          <a:prstGeom prst="rect">
            <a:avLst/>
          </a:prstGeom>
          <a:noFill/>
        </p:spPr>
        <p:txBody>
          <a:bodyPr wrap="square" rtlCol="0">
            <a:spAutoFit/>
          </a:bodyPr>
          <a:lstStyle/>
          <a:p>
            <a:pPr>
              <a:lnSpc>
                <a:spcPts val="6000"/>
              </a:lnSpc>
            </a:pPr>
            <a:r>
              <a:rPr lang="fr-FR" sz="5500" b="1">
                <a:solidFill>
                  <a:schemeClr val="bg1"/>
                </a:solidFill>
                <a:latin typeface="Marianne ExtraBold" panose="02000000000000000000" pitchFamily="2" charset="0"/>
              </a:rPr>
              <a:t>S’engager </a:t>
            </a:r>
          </a:p>
          <a:p>
            <a:pPr>
              <a:lnSpc>
                <a:spcPts val="6000"/>
              </a:lnSpc>
            </a:pPr>
            <a:r>
              <a:rPr lang="fr-FR" sz="5500">
                <a:solidFill>
                  <a:schemeClr val="bg1"/>
                </a:solidFill>
                <a:latin typeface="Marianne Medium" panose="02000000000000000000" pitchFamily="2" charset="0"/>
              </a:rPr>
              <a:t>dans la vie étudiante</a:t>
            </a:r>
          </a:p>
        </p:txBody>
      </p:sp>
      <p:cxnSp>
        <p:nvCxnSpPr>
          <p:cNvPr id="3" name="Connecteur droit 2">
            <a:extLst>
              <a:ext uri="{FF2B5EF4-FFF2-40B4-BE49-F238E27FC236}">
                <a16:creationId xmlns:a16="http://schemas.microsoft.com/office/drawing/2014/main" id="{956C640D-0F98-7D4C-9A51-B7A396D2F818}"/>
              </a:ext>
            </a:extLst>
          </p:cNvPr>
          <p:cNvCxnSpPr>
            <a:cxnSpLocks/>
          </p:cNvCxnSpPr>
          <p:nvPr/>
        </p:nvCxnSpPr>
        <p:spPr>
          <a:xfrm>
            <a:off x="7123676" y="5124903"/>
            <a:ext cx="4508205"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48596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descr="Une image contenant texte&#10;&#10;Description générée automatiquement">
            <a:extLst>
              <a:ext uri="{FF2B5EF4-FFF2-40B4-BE49-F238E27FC236}">
                <a16:creationId xmlns:a16="http://schemas.microsoft.com/office/drawing/2014/main" id="{95AA06F2-539C-B8A1-9077-D4DBEDBD6088}"/>
              </a:ext>
            </a:extLst>
          </p:cNvPr>
          <p:cNvPicPr>
            <a:picLocks noChangeAspect="1"/>
          </p:cNvPicPr>
          <p:nvPr/>
        </p:nvPicPr>
        <p:blipFill>
          <a:blip r:embed="rId2"/>
          <a:stretch>
            <a:fillRect/>
          </a:stretch>
        </p:blipFill>
        <p:spPr>
          <a:xfrm>
            <a:off x="0" y="0"/>
            <a:ext cx="12188390" cy="6858000"/>
          </a:xfrm>
          <a:prstGeom prst="rect">
            <a:avLst/>
          </a:prstGeom>
        </p:spPr>
      </p:pic>
      <p:sp>
        <p:nvSpPr>
          <p:cNvPr id="6" name="ZoneTexte 5">
            <a:extLst>
              <a:ext uri="{FF2B5EF4-FFF2-40B4-BE49-F238E27FC236}">
                <a16:creationId xmlns:a16="http://schemas.microsoft.com/office/drawing/2014/main" id="{0A17ACB1-9759-5C49-B7F4-038BE53BC4B8}"/>
              </a:ext>
            </a:extLst>
          </p:cNvPr>
          <p:cNvSpPr txBox="1"/>
          <p:nvPr/>
        </p:nvSpPr>
        <p:spPr>
          <a:xfrm>
            <a:off x="0" y="6553997"/>
            <a:ext cx="3449782" cy="223138"/>
          </a:xfrm>
          <a:prstGeom prst="rect">
            <a:avLst/>
          </a:prstGeom>
          <a:noFill/>
        </p:spPr>
        <p:txBody>
          <a:bodyPr wrap="square" rtlCol="0">
            <a:spAutoFit/>
          </a:bodyPr>
          <a:lstStyle/>
          <a:p>
            <a:pPr algn="ctr"/>
            <a:r>
              <a:rPr lang="fr-FR" sz="850">
                <a:latin typeface="Marianne" panose="02000000000000000000" pitchFamily="2" charset="0"/>
              </a:rPr>
              <a:t>Mission communication • Sous-direction de la Vie étudiante</a:t>
            </a:r>
          </a:p>
        </p:txBody>
      </p:sp>
      <p:sp>
        <p:nvSpPr>
          <p:cNvPr id="7" name="ZoneTexte 6">
            <a:extLst>
              <a:ext uri="{FF2B5EF4-FFF2-40B4-BE49-F238E27FC236}">
                <a16:creationId xmlns:a16="http://schemas.microsoft.com/office/drawing/2014/main" id="{3C96AC02-7AFE-9B42-BE95-1A094CE30146}"/>
              </a:ext>
            </a:extLst>
          </p:cNvPr>
          <p:cNvSpPr txBox="1"/>
          <p:nvPr/>
        </p:nvSpPr>
        <p:spPr>
          <a:xfrm>
            <a:off x="8665294" y="6517950"/>
            <a:ext cx="3449782" cy="276999"/>
          </a:xfrm>
          <a:prstGeom prst="rect">
            <a:avLst/>
          </a:prstGeom>
          <a:noFill/>
        </p:spPr>
        <p:txBody>
          <a:bodyPr wrap="square" lIns="91440" tIns="45720" rIns="91440" bIns="45720" rtlCol="0" anchor="t">
            <a:spAutoFit/>
          </a:bodyPr>
          <a:lstStyle/>
          <a:p>
            <a:pPr algn="r"/>
            <a:r>
              <a:rPr lang="fr-FR" sz="850" dirty="0">
                <a:latin typeface="Marianne" panose="02000000000000000000" pitchFamily="2" charset="0"/>
              </a:rPr>
              <a:t>Février 2026 </a:t>
            </a:r>
            <a:r>
              <a:rPr lang="fr-FR" sz="850" dirty="0" smtClean="0">
                <a:latin typeface="Marianne"/>
              </a:rPr>
              <a:t>• </a:t>
            </a:r>
            <a:r>
              <a:rPr lang="fr-FR" sz="1200" b="1" dirty="0">
                <a:solidFill>
                  <a:srgbClr val="FF0000"/>
                </a:solidFill>
                <a:latin typeface="Marianne ExtraBold"/>
              </a:rPr>
              <a:t>19</a:t>
            </a:r>
          </a:p>
        </p:txBody>
      </p:sp>
      <p:sp>
        <p:nvSpPr>
          <p:cNvPr id="8" name="ZoneTexte 7">
            <a:extLst>
              <a:ext uri="{FF2B5EF4-FFF2-40B4-BE49-F238E27FC236}">
                <a16:creationId xmlns:a16="http://schemas.microsoft.com/office/drawing/2014/main" id="{F25A2302-358E-E947-9338-2B93CD150B52}"/>
              </a:ext>
            </a:extLst>
          </p:cNvPr>
          <p:cNvSpPr txBox="1"/>
          <p:nvPr/>
        </p:nvSpPr>
        <p:spPr>
          <a:xfrm>
            <a:off x="2666063" y="1654562"/>
            <a:ext cx="8498390" cy="553998"/>
          </a:xfrm>
          <a:prstGeom prst="rect">
            <a:avLst/>
          </a:prstGeom>
          <a:noFill/>
        </p:spPr>
        <p:txBody>
          <a:bodyPr wrap="square" lIns="91440" tIns="45720" rIns="91440" bIns="45720" rtlCol="0" anchor="t">
            <a:spAutoFit/>
          </a:bodyPr>
          <a:lstStyle/>
          <a:p>
            <a:r>
              <a:rPr lang="fr-FR" sz="3000" b="1">
                <a:solidFill>
                  <a:srgbClr val="7CCADB"/>
                </a:solidFill>
                <a:latin typeface="Marianne ExtraBold" panose="02000000000000000000" pitchFamily="2" charset="0"/>
              </a:rPr>
              <a:t>S’engager </a:t>
            </a:r>
            <a:r>
              <a:rPr lang="fr-FR" sz="3000">
                <a:solidFill>
                  <a:srgbClr val="7CCADB"/>
                </a:solidFill>
                <a:latin typeface="Marianne Medium" panose="02000000000000000000" pitchFamily="2" charset="0"/>
              </a:rPr>
              <a:t>dans la vie étudiante</a:t>
            </a:r>
          </a:p>
        </p:txBody>
      </p:sp>
      <p:sp>
        <p:nvSpPr>
          <p:cNvPr id="9" name="ZoneTexte 8">
            <a:extLst>
              <a:ext uri="{FF2B5EF4-FFF2-40B4-BE49-F238E27FC236}">
                <a16:creationId xmlns:a16="http://schemas.microsoft.com/office/drawing/2014/main" id="{62C081DA-FAFD-1144-A436-955A602E2E5C}"/>
              </a:ext>
            </a:extLst>
          </p:cNvPr>
          <p:cNvSpPr txBox="1"/>
          <p:nvPr/>
        </p:nvSpPr>
        <p:spPr>
          <a:xfrm>
            <a:off x="5576820" y="2354358"/>
            <a:ext cx="2901620" cy="3662541"/>
          </a:xfrm>
          <a:prstGeom prst="rect">
            <a:avLst/>
          </a:prstGeom>
          <a:noFill/>
        </p:spPr>
        <p:txBody>
          <a:bodyPr wrap="square" lIns="91440" tIns="45720" rIns="91440" bIns="45720" rtlCol="0" anchor="t">
            <a:spAutoFit/>
          </a:bodyPr>
          <a:lstStyle/>
          <a:p>
            <a:r>
              <a:rPr lang="fr-FR" sz="1200" b="1" dirty="0">
                <a:solidFill>
                  <a:srgbClr val="FF0000"/>
                </a:solidFill>
                <a:latin typeface="Marianne"/>
              </a:rPr>
              <a:t>Pratiquer une activité culturelle</a:t>
            </a:r>
          </a:p>
          <a:p>
            <a:endParaRPr lang="fr-FR" sz="1100" b="1" dirty="0">
              <a:effectLst/>
              <a:latin typeface="Marianne" panose="02000000000000000000" pitchFamily="2" charset="0"/>
            </a:endParaRPr>
          </a:p>
          <a:p>
            <a:r>
              <a:rPr lang="fr-FR" sz="1100" dirty="0">
                <a:latin typeface="Marianne"/>
              </a:rPr>
              <a:t>Chaque établissement d’enseignement supérieur est doté d’un service culturel, </a:t>
            </a:r>
            <a:r>
              <a:rPr lang="fr-FR" sz="1100" dirty="0">
                <a:latin typeface="Marianne" panose="02000000000000000000" pitchFamily="2" charset="0"/>
              </a:rPr>
              <a:t/>
            </a:r>
            <a:br>
              <a:rPr lang="fr-FR" sz="1100" dirty="0">
                <a:latin typeface="Marianne" panose="02000000000000000000" pitchFamily="2" charset="0"/>
              </a:rPr>
            </a:br>
            <a:r>
              <a:rPr lang="fr-FR" sz="1100" dirty="0">
                <a:latin typeface="Marianne"/>
              </a:rPr>
              <a:t>qui a pour mission de favoriser l’accès aux pratiques artistiques et culturelles. Il participe à l’animation culturelle du campus (spectacles, expositions, </a:t>
            </a:r>
            <a:r>
              <a:rPr lang="fr-FR" sz="1100" dirty="0" err="1">
                <a:latin typeface="Marianne"/>
              </a:rPr>
              <a:t>etc</a:t>
            </a:r>
            <a:r>
              <a:rPr lang="fr-FR" sz="1100" dirty="0">
                <a:latin typeface="Marianne"/>
              </a:rPr>
              <a:t>).</a:t>
            </a:r>
          </a:p>
          <a:p>
            <a:endParaRPr lang="fr-FR" sz="1100" dirty="0">
              <a:latin typeface="Marianne" panose="02000000000000000000" pitchFamily="2" charset="0"/>
            </a:endParaRPr>
          </a:p>
          <a:p>
            <a:r>
              <a:rPr lang="fr-FR" sz="1100" b="1" dirty="0">
                <a:latin typeface="Marianne Medium"/>
                <a:hlinkClick r:id="rId3"/>
              </a:rPr>
              <a:t>Les Crous </a:t>
            </a:r>
            <a:r>
              <a:rPr lang="fr-FR" sz="1100" dirty="0">
                <a:latin typeface="Marianne"/>
              </a:rPr>
              <a:t>sont également un acteur culturel incontournable de la vie étudiante. Ils participent au financement des projets étudiants, et favorisent l’accès des étudiants </a:t>
            </a:r>
            <a:r>
              <a:rPr lang="fr-FR" sz="1100" dirty="0">
                <a:latin typeface="Marianne" panose="02000000000000000000" pitchFamily="2" charset="0"/>
              </a:rPr>
              <a:t/>
            </a:r>
            <a:br>
              <a:rPr lang="fr-FR" sz="1100" dirty="0">
                <a:latin typeface="Marianne" panose="02000000000000000000" pitchFamily="2" charset="0"/>
              </a:rPr>
            </a:br>
            <a:r>
              <a:rPr lang="fr-FR" sz="1100" dirty="0">
                <a:latin typeface="Marianne"/>
              </a:rPr>
              <a:t>à la culture grâce à de nombreux partenariats avec les établissements culturels régionaux.</a:t>
            </a:r>
          </a:p>
          <a:p>
            <a:endParaRPr lang="fr-FR" sz="1100" dirty="0">
              <a:latin typeface="Marianne" panose="02000000000000000000" pitchFamily="2" charset="0"/>
            </a:endParaRPr>
          </a:p>
          <a:p>
            <a:r>
              <a:rPr lang="fr-FR" sz="1100" dirty="0">
                <a:latin typeface="Marianne"/>
              </a:rPr>
              <a:t>Les jeunes de 18 ans sont éligibles </a:t>
            </a:r>
            <a:r>
              <a:rPr lang="fr-FR" sz="1100" dirty="0">
                <a:latin typeface="Marianne" panose="02000000000000000000" pitchFamily="2" charset="0"/>
              </a:rPr>
              <a:t/>
            </a:r>
            <a:br>
              <a:rPr lang="fr-FR" sz="1100" dirty="0">
                <a:latin typeface="Marianne" panose="02000000000000000000" pitchFamily="2" charset="0"/>
              </a:rPr>
            </a:br>
            <a:r>
              <a:rPr lang="fr-FR" sz="1100" dirty="0">
                <a:latin typeface="Marianne"/>
              </a:rPr>
              <a:t>au </a:t>
            </a:r>
            <a:r>
              <a:rPr lang="fr-FR" sz="1100" b="1" dirty="0" err="1">
                <a:latin typeface="Marianne Medium"/>
                <a:hlinkClick r:id="rId4"/>
              </a:rPr>
              <a:t>Pass</a:t>
            </a:r>
            <a:r>
              <a:rPr lang="fr-FR" sz="1100" b="1" dirty="0">
                <a:latin typeface="Marianne Medium"/>
                <a:hlinkClick r:id="rId4"/>
              </a:rPr>
              <a:t> Culture</a:t>
            </a:r>
            <a:r>
              <a:rPr lang="fr-FR" sz="1100" dirty="0">
                <a:latin typeface="Marianne"/>
              </a:rPr>
              <a:t>, un crédit de 300€ sur des activités et sorties culturelles, achat de matériel/biens culturels, à utiliser pendant 2 ans.</a:t>
            </a:r>
          </a:p>
        </p:txBody>
      </p:sp>
      <p:sp>
        <p:nvSpPr>
          <p:cNvPr id="5" name="ZoneTexte 4">
            <a:extLst>
              <a:ext uri="{FF2B5EF4-FFF2-40B4-BE49-F238E27FC236}">
                <a16:creationId xmlns:a16="http://schemas.microsoft.com/office/drawing/2014/main" id="{14349092-8DD2-B350-6107-8449B8AC7A76}"/>
              </a:ext>
            </a:extLst>
          </p:cNvPr>
          <p:cNvSpPr txBox="1"/>
          <p:nvPr/>
        </p:nvSpPr>
        <p:spPr>
          <a:xfrm>
            <a:off x="8473212" y="2354358"/>
            <a:ext cx="3624830" cy="3631763"/>
          </a:xfrm>
          <a:prstGeom prst="rect">
            <a:avLst/>
          </a:prstGeom>
          <a:noFill/>
        </p:spPr>
        <p:txBody>
          <a:bodyPr wrap="square" rtlCol="0">
            <a:spAutoFit/>
          </a:bodyPr>
          <a:lstStyle/>
          <a:p>
            <a:r>
              <a:rPr lang="fr-FR" sz="1200" b="1" dirty="0">
                <a:solidFill>
                  <a:srgbClr val="FF0000"/>
                </a:solidFill>
                <a:effectLst/>
                <a:latin typeface="Marianne" panose="02000000000000000000" pitchFamily="2" charset="0"/>
              </a:rPr>
              <a:t>L’engagement pendant les études</a:t>
            </a:r>
          </a:p>
          <a:p>
            <a:endParaRPr lang="fr-FR" sz="1100" b="1" dirty="0">
              <a:effectLst/>
              <a:latin typeface="Marianne" panose="02000000000000000000" pitchFamily="2" charset="0"/>
            </a:endParaRPr>
          </a:p>
          <a:p>
            <a:pPr>
              <a:spcAft>
                <a:spcPts val="800"/>
              </a:spcAft>
            </a:pPr>
            <a:r>
              <a:rPr lang="fr-FR" sz="1100" dirty="0">
                <a:latin typeface="Marianne" panose="02000000000000000000" pitchFamily="2" charset="0"/>
              </a:rPr>
              <a:t>Pendant ses études, il est possible de s’engager en prenant part à une action collective ou à un projet (activité bénévole dans une association, service civique, engagement sportif de haut niveau, l’aide </a:t>
            </a:r>
            <a:br>
              <a:rPr lang="fr-FR" sz="1100" dirty="0">
                <a:latin typeface="Marianne" panose="02000000000000000000" pitchFamily="2" charset="0"/>
              </a:rPr>
            </a:br>
            <a:r>
              <a:rPr lang="fr-FR" sz="1100" dirty="0">
                <a:latin typeface="Marianne" panose="02000000000000000000" pitchFamily="2" charset="0"/>
              </a:rPr>
              <a:t>d’un proche malade, etc.).</a:t>
            </a:r>
          </a:p>
          <a:p>
            <a:pPr marL="171450" indent="-171450">
              <a:spcAft>
                <a:spcPts val="800"/>
              </a:spcAft>
              <a:buClr>
                <a:srgbClr val="7CCADB"/>
              </a:buClr>
              <a:buFont typeface="Arial" panose="020B0604020202020204" pitchFamily="34" charset="0"/>
              <a:buChar char="•"/>
            </a:pPr>
            <a:r>
              <a:rPr lang="fr-FR" sz="1100" dirty="0">
                <a:latin typeface="Marianne" panose="02000000000000000000" pitchFamily="2" charset="0"/>
              </a:rPr>
              <a:t>Différentes associations sont présentes </a:t>
            </a:r>
            <a:br>
              <a:rPr lang="fr-FR" sz="1100" dirty="0">
                <a:latin typeface="Marianne" panose="02000000000000000000" pitchFamily="2" charset="0"/>
              </a:rPr>
            </a:br>
            <a:r>
              <a:rPr lang="fr-FR" sz="1100" dirty="0">
                <a:latin typeface="Marianne" panose="02000000000000000000" pitchFamily="2" charset="0"/>
              </a:rPr>
              <a:t>sur les campus, présentes aux forums organisés lors de la rentrée universitaire</a:t>
            </a:r>
          </a:p>
          <a:p>
            <a:pPr marL="171450" indent="-171450">
              <a:spcAft>
                <a:spcPts val="800"/>
              </a:spcAft>
              <a:buClr>
                <a:srgbClr val="7CCADB"/>
              </a:buClr>
              <a:buFont typeface="Arial" panose="020B0604020202020204" pitchFamily="34" charset="0"/>
              <a:buChar char="•"/>
            </a:pPr>
            <a:r>
              <a:rPr lang="fr-FR" sz="1100" dirty="0">
                <a:latin typeface="Marianne" panose="02000000000000000000" pitchFamily="2" charset="0"/>
              </a:rPr>
              <a:t>Certains types d’engagement permettent de </a:t>
            </a:r>
            <a:r>
              <a:rPr lang="fr-FR" sz="1100" b="1" dirty="0">
                <a:latin typeface="Marianne Medium" panose="02000000000000000000" pitchFamily="2" charset="0"/>
              </a:rPr>
              <a:t>bénéficier d’aménagements</a:t>
            </a:r>
            <a:r>
              <a:rPr lang="fr-FR" sz="1100" dirty="0">
                <a:latin typeface="Marianne" panose="02000000000000000000" pitchFamily="2" charset="0"/>
              </a:rPr>
              <a:t>, pour concilier engagement et études (aménagement sur l’emploi du temps, durée du cursus, etc.)</a:t>
            </a:r>
          </a:p>
          <a:p>
            <a:pPr marL="171450" indent="-171450">
              <a:spcAft>
                <a:spcPts val="800"/>
              </a:spcAft>
              <a:buClr>
                <a:srgbClr val="7CCADB"/>
              </a:buClr>
              <a:buFont typeface="Arial" panose="020B0604020202020204" pitchFamily="34" charset="0"/>
              <a:buChar char="•"/>
            </a:pPr>
            <a:r>
              <a:rPr lang="fr-FR" sz="1100" dirty="0">
                <a:latin typeface="Marianne" panose="02000000000000000000" pitchFamily="2" charset="0"/>
              </a:rPr>
              <a:t>S’engager peut entraîner la </a:t>
            </a:r>
            <a:r>
              <a:rPr lang="fr-FR" sz="1100" b="1" dirty="0">
                <a:latin typeface="Marianne Medium" panose="02000000000000000000" pitchFamily="2" charset="0"/>
              </a:rPr>
              <a:t>reconnaissance par l’établissement de compétences et de savoir-faire acquis </a:t>
            </a:r>
            <a:r>
              <a:rPr lang="fr-FR" sz="1100" dirty="0">
                <a:latin typeface="Marianne" panose="02000000000000000000" pitchFamily="2" charset="0"/>
              </a:rPr>
              <a:t>(unité d’enseignement dédiée, crédits </a:t>
            </a:r>
            <a:r>
              <a:rPr lang="fr-FR" sz="1100" dirty="0" err="1">
                <a:latin typeface="Marianne" panose="02000000000000000000" pitchFamily="2" charset="0"/>
              </a:rPr>
              <a:t>ECTS</a:t>
            </a:r>
            <a:r>
              <a:rPr lang="fr-FR" sz="1100" dirty="0">
                <a:latin typeface="Marianne" panose="02000000000000000000" pitchFamily="2" charset="0"/>
              </a:rPr>
              <a:t>, points bonus dans </a:t>
            </a:r>
            <a:br>
              <a:rPr lang="fr-FR" sz="1100" dirty="0">
                <a:latin typeface="Marianne" panose="02000000000000000000" pitchFamily="2" charset="0"/>
              </a:rPr>
            </a:br>
            <a:r>
              <a:rPr lang="fr-FR" sz="1100" dirty="0">
                <a:latin typeface="Marianne" panose="02000000000000000000" pitchFamily="2" charset="0"/>
              </a:rPr>
              <a:t>la moyenne, dispense de stage, etc.)</a:t>
            </a:r>
          </a:p>
        </p:txBody>
      </p:sp>
      <p:sp>
        <p:nvSpPr>
          <p:cNvPr id="3" name="ZoneTexte 2">
            <a:extLst>
              <a:ext uri="{FF2B5EF4-FFF2-40B4-BE49-F238E27FC236}">
                <a16:creationId xmlns:a16="http://schemas.microsoft.com/office/drawing/2014/main" id="{D23BEDAC-0CC3-9769-56A2-4886EC35B27F}"/>
              </a:ext>
            </a:extLst>
          </p:cNvPr>
          <p:cNvSpPr txBox="1"/>
          <p:nvPr/>
        </p:nvSpPr>
        <p:spPr>
          <a:xfrm>
            <a:off x="2605563" y="2354358"/>
            <a:ext cx="2995069" cy="3544560"/>
          </a:xfrm>
          <a:prstGeom prst="rect">
            <a:avLst/>
          </a:prstGeom>
          <a:noFill/>
        </p:spPr>
        <p:txBody>
          <a:bodyPr wrap="square" lIns="91440" tIns="45720" rIns="91440" bIns="45720" rtlCol="0" anchor="t">
            <a:spAutoFit/>
          </a:bodyPr>
          <a:lstStyle/>
          <a:p>
            <a:r>
              <a:rPr lang="fr-FR" sz="1200" b="1" dirty="0">
                <a:solidFill>
                  <a:srgbClr val="FF0000"/>
                </a:solidFill>
                <a:effectLst/>
                <a:latin typeface="Marianne"/>
              </a:rPr>
              <a:t>Pratiquer une activité physique </a:t>
            </a:r>
            <a:r>
              <a:rPr lang="fr-FR" sz="1200" b="1" dirty="0">
                <a:effectLst/>
                <a:latin typeface="Marianne" panose="02000000000000000000" pitchFamily="2" charset="0"/>
              </a:rPr>
              <a:t/>
            </a:r>
            <a:br>
              <a:rPr lang="fr-FR" sz="1200" b="1" dirty="0">
                <a:effectLst/>
                <a:latin typeface="Marianne" panose="02000000000000000000" pitchFamily="2" charset="0"/>
              </a:rPr>
            </a:br>
            <a:r>
              <a:rPr lang="fr-FR" sz="1200" b="1" dirty="0">
                <a:solidFill>
                  <a:srgbClr val="FF0000"/>
                </a:solidFill>
                <a:effectLst/>
                <a:latin typeface="Marianne"/>
              </a:rPr>
              <a:t>et sportive</a:t>
            </a:r>
          </a:p>
          <a:p>
            <a:endParaRPr lang="fr-FR" sz="1100" b="1" dirty="0">
              <a:effectLst/>
              <a:latin typeface="Marianne" panose="02000000000000000000" pitchFamily="2" charset="0"/>
            </a:endParaRPr>
          </a:p>
          <a:p>
            <a:pPr>
              <a:spcAft>
                <a:spcPts val="800"/>
              </a:spcAft>
            </a:pPr>
            <a:r>
              <a:rPr lang="fr-FR" sz="1100" dirty="0">
                <a:latin typeface="Marianne" panose="02000000000000000000" pitchFamily="2" charset="0"/>
              </a:rPr>
              <a:t>Chaque université dispose d’un </a:t>
            </a:r>
            <a:r>
              <a:rPr lang="fr-FR" sz="1100" b="1" dirty="0">
                <a:latin typeface="Marianne Medium" panose="02000000000000000000" pitchFamily="2" charset="0"/>
              </a:rPr>
              <a:t>service universitaire des activités physiques et sportives (</a:t>
            </a:r>
            <a:r>
              <a:rPr lang="fr-FR" sz="1100" b="1" dirty="0" err="1">
                <a:latin typeface="Marianne Medium" panose="02000000000000000000" pitchFamily="2" charset="0"/>
              </a:rPr>
              <a:t>SUAPS</a:t>
            </a:r>
            <a:r>
              <a:rPr lang="fr-FR" sz="1100" b="1" dirty="0">
                <a:latin typeface="Marianne Medium" panose="02000000000000000000" pitchFamily="2" charset="0"/>
              </a:rPr>
              <a:t>)</a:t>
            </a:r>
            <a:r>
              <a:rPr lang="fr-FR" sz="1100" dirty="0">
                <a:latin typeface="Marianne" panose="02000000000000000000" pitchFamily="2" charset="0"/>
              </a:rPr>
              <a:t>, pour offrir aux étudiants qui le souhaitent la possibilité de pratiquer un sport de leur choix (30 activités en moyenne proposées).</a:t>
            </a:r>
          </a:p>
          <a:p>
            <a:pPr>
              <a:spcAft>
                <a:spcPts val="800"/>
              </a:spcAft>
            </a:pPr>
            <a:r>
              <a:rPr lang="fr-FR" sz="1100" dirty="0">
                <a:latin typeface="Marianne"/>
              </a:rPr>
              <a:t>Il est possible de </a:t>
            </a:r>
            <a:r>
              <a:rPr lang="fr-FR" sz="1100" dirty="0">
                <a:latin typeface="Marianne Medium"/>
              </a:rPr>
              <a:t>participer aux compétitions sportives universitaires. </a:t>
            </a:r>
            <a:r>
              <a:rPr lang="fr-FR" sz="1100" dirty="0">
                <a:latin typeface="Marianne"/>
              </a:rPr>
              <a:t>Pour cela, il convient d’adhérer </a:t>
            </a:r>
            <a:r>
              <a:rPr lang="fr-FR" sz="1100" dirty="0">
                <a:latin typeface="Marianne" panose="02000000000000000000" pitchFamily="2" charset="0"/>
              </a:rPr>
              <a:t/>
            </a:r>
            <a:br>
              <a:rPr lang="fr-FR" sz="1100" dirty="0">
                <a:latin typeface="Marianne" panose="02000000000000000000" pitchFamily="2" charset="0"/>
              </a:rPr>
            </a:br>
            <a:r>
              <a:rPr lang="fr-FR" sz="1100" dirty="0">
                <a:latin typeface="Marianne"/>
              </a:rPr>
              <a:t>à l’association sportive de l’établissement et devenir licencié de la </a:t>
            </a:r>
            <a:r>
              <a:rPr lang="fr-FR" sz="1100" b="1" dirty="0">
                <a:latin typeface="Marianne"/>
              </a:rPr>
              <a:t>Fédération française de sport universitaire (</a:t>
            </a:r>
            <a:r>
              <a:rPr lang="fr-FR" sz="1100" b="1" dirty="0" err="1">
                <a:latin typeface="Marianne"/>
              </a:rPr>
              <a:t>FFSU</a:t>
            </a:r>
            <a:r>
              <a:rPr lang="fr-FR" sz="1100" b="1" dirty="0">
                <a:latin typeface="Marianne"/>
              </a:rPr>
              <a:t>).</a:t>
            </a:r>
          </a:p>
          <a:p>
            <a:pPr>
              <a:spcAft>
                <a:spcPts val="800"/>
              </a:spcAft>
            </a:pPr>
            <a:r>
              <a:rPr lang="fr-FR" sz="1100" dirty="0">
                <a:latin typeface="Marianne"/>
              </a:rPr>
              <a:t>Les boursiers ou bénéficiaires </a:t>
            </a:r>
            <a:r>
              <a:rPr lang="fr-FR" sz="1100" dirty="0">
                <a:latin typeface="Marianne" panose="02000000000000000000" pitchFamily="2" charset="0"/>
              </a:rPr>
              <a:t/>
            </a:r>
            <a:br>
              <a:rPr lang="fr-FR" sz="1100" dirty="0">
                <a:latin typeface="Marianne" panose="02000000000000000000" pitchFamily="2" charset="0"/>
              </a:rPr>
            </a:br>
            <a:r>
              <a:rPr lang="fr-FR" sz="1100" dirty="0">
                <a:latin typeface="Marianne"/>
              </a:rPr>
              <a:t>d’une allocation adulte handicapé peuvent bénéficier du </a:t>
            </a:r>
            <a:r>
              <a:rPr lang="fr-FR" sz="1100" b="1" dirty="0" err="1">
                <a:latin typeface="Marianne Medium"/>
                <a:hlinkClick r:id="rId5"/>
              </a:rPr>
              <a:t>Pass’Sport</a:t>
            </a:r>
            <a:r>
              <a:rPr lang="fr-FR" sz="1100" dirty="0">
                <a:latin typeface="Marianne"/>
                <a:hlinkClick r:id="rId5"/>
              </a:rPr>
              <a:t>, </a:t>
            </a:r>
            <a:r>
              <a:rPr lang="fr-FR" sz="1100" dirty="0">
                <a:latin typeface="Marianne" panose="02000000000000000000" pitchFamily="2" charset="0"/>
              </a:rPr>
              <a:t/>
            </a:r>
            <a:br>
              <a:rPr lang="fr-FR" sz="1100" dirty="0">
                <a:latin typeface="Marianne" panose="02000000000000000000" pitchFamily="2" charset="0"/>
              </a:rPr>
            </a:br>
            <a:r>
              <a:rPr lang="fr-FR" sz="1100" dirty="0">
                <a:latin typeface="Marianne"/>
              </a:rPr>
              <a:t>une déduction annuelle de 50€ pour l’inscription dans un club sportif.</a:t>
            </a:r>
          </a:p>
        </p:txBody>
      </p:sp>
      <p:sp>
        <p:nvSpPr>
          <p:cNvPr id="10" name="ZoneTexte 9">
            <a:extLst>
              <a:ext uri="{FF2B5EF4-FFF2-40B4-BE49-F238E27FC236}">
                <a16:creationId xmlns:a16="http://schemas.microsoft.com/office/drawing/2014/main" id="{B209711A-82DD-B344-ABF3-192A79DB771A}"/>
              </a:ext>
            </a:extLst>
          </p:cNvPr>
          <p:cNvSpPr txBox="1"/>
          <p:nvPr/>
        </p:nvSpPr>
        <p:spPr>
          <a:xfrm>
            <a:off x="8665294" y="786983"/>
            <a:ext cx="3432748" cy="515526"/>
          </a:xfrm>
          <a:prstGeom prst="rect">
            <a:avLst/>
          </a:prstGeom>
          <a:noFill/>
        </p:spPr>
        <p:txBody>
          <a:bodyPr wrap="square" lIns="91440" tIns="45720" rIns="91440" bIns="45720" rtlCol="0" anchor="t">
            <a:spAutoFit/>
          </a:bodyPr>
          <a:lstStyle/>
          <a:p>
            <a:pPr algn="r"/>
            <a:r>
              <a:rPr lang="fr-FR" sz="1500" b="1">
                <a:solidFill>
                  <a:schemeClr val="bg1"/>
                </a:solidFill>
                <a:latin typeface="Marianne ExtraBold"/>
              </a:rPr>
              <a:t>GUIDE DE L’ÉTUDIANT</a:t>
            </a:r>
          </a:p>
          <a:p>
            <a:pPr algn="r"/>
            <a:r>
              <a:rPr lang="fr-FR" sz="1250" b="1">
                <a:solidFill>
                  <a:schemeClr val="bg1"/>
                </a:solidFill>
                <a:latin typeface="Marianne"/>
              </a:rPr>
              <a:t>2026</a:t>
            </a:r>
            <a:endParaRPr lang="fr-FR" sz="1250" b="1">
              <a:solidFill>
                <a:schemeClr val="bg1"/>
              </a:solidFill>
              <a:latin typeface="Marianne" panose="02000000000000000000" pitchFamily="2" charset="0"/>
            </a:endParaRPr>
          </a:p>
        </p:txBody>
      </p:sp>
    </p:spTree>
    <p:extLst>
      <p:ext uri="{BB962C8B-B14F-4D97-AF65-F5344CB8AC3E}">
        <p14:creationId xmlns:p14="http://schemas.microsoft.com/office/powerpoint/2010/main" val="9378269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descr="Une image contenant texte&#10;&#10;Description générée automatiquement">
            <a:extLst>
              <a:ext uri="{FF2B5EF4-FFF2-40B4-BE49-F238E27FC236}">
                <a16:creationId xmlns:a16="http://schemas.microsoft.com/office/drawing/2014/main" id="{95AA06F2-539C-B8A1-9077-D4DBEDBD6088}"/>
              </a:ext>
            </a:extLst>
          </p:cNvPr>
          <p:cNvPicPr>
            <a:picLocks noChangeAspect="1"/>
          </p:cNvPicPr>
          <p:nvPr/>
        </p:nvPicPr>
        <p:blipFill>
          <a:blip r:embed="rId2"/>
          <a:stretch>
            <a:fillRect/>
          </a:stretch>
        </p:blipFill>
        <p:spPr>
          <a:xfrm>
            <a:off x="-3134" y="0"/>
            <a:ext cx="12188390" cy="6858000"/>
          </a:xfrm>
          <a:prstGeom prst="rect">
            <a:avLst/>
          </a:prstGeom>
        </p:spPr>
      </p:pic>
      <p:sp>
        <p:nvSpPr>
          <p:cNvPr id="6" name="ZoneTexte 5">
            <a:extLst>
              <a:ext uri="{FF2B5EF4-FFF2-40B4-BE49-F238E27FC236}">
                <a16:creationId xmlns:a16="http://schemas.microsoft.com/office/drawing/2014/main" id="{0A17ACB1-9759-5C49-B7F4-038BE53BC4B8}"/>
              </a:ext>
            </a:extLst>
          </p:cNvPr>
          <p:cNvSpPr txBox="1"/>
          <p:nvPr/>
        </p:nvSpPr>
        <p:spPr>
          <a:xfrm>
            <a:off x="0" y="6553997"/>
            <a:ext cx="3449782" cy="223138"/>
          </a:xfrm>
          <a:prstGeom prst="rect">
            <a:avLst/>
          </a:prstGeom>
          <a:noFill/>
        </p:spPr>
        <p:txBody>
          <a:bodyPr wrap="square" rtlCol="0">
            <a:spAutoFit/>
          </a:bodyPr>
          <a:lstStyle/>
          <a:p>
            <a:pPr algn="ctr"/>
            <a:r>
              <a:rPr lang="fr-FR" sz="850">
                <a:latin typeface="Marianne" panose="02000000000000000000" pitchFamily="2" charset="0"/>
              </a:rPr>
              <a:t>Mission communication • Sous-direction de la Vie étudiante</a:t>
            </a:r>
          </a:p>
        </p:txBody>
      </p:sp>
      <p:sp>
        <p:nvSpPr>
          <p:cNvPr id="8" name="ZoneTexte 7">
            <a:extLst>
              <a:ext uri="{FF2B5EF4-FFF2-40B4-BE49-F238E27FC236}">
                <a16:creationId xmlns:a16="http://schemas.microsoft.com/office/drawing/2014/main" id="{F25A2302-358E-E947-9338-2B93CD150B52}"/>
              </a:ext>
            </a:extLst>
          </p:cNvPr>
          <p:cNvSpPr txBox="1"/>
          <p:nvPr/>
        </p:nvSpPr>
        <p:spPr>
          <a:xfrm>
            <a:off x="2369355" y="1593871"/>
            <a:ext cx="8498390" cy="553998"/>
          </a:xfrm>
          <a:prstGeom prst="rect">
            <a:avLst/>
          </a:prstGeom>
          <a:noFill/>
        </p:spPr>
        <p:txBody>
          <a:bodyPr wrap="square" lIns="91440" tIns="45720" rIns="91440" bIns="45720" rtlCol="0" anchor="t">
            <a:spAutoFit/>
          </a:bodyPr>
          <a:lstStyle/>
          <a:p>
            <a:r>
              <a:rPr lang="fr-FR" sz="3000" b="1">
                <a:solidFill>
                  <a:srgbClr val="7CCADB"/>
                </a:solidFill>
                <a:latin typeface="Marianne ExtraBold" panose="02000000000000000000" pitchFamily="2" charset="0"/>
              </a:rPr>
              <a:t>Faire financer </a:t>
            </a:r>
            <a:r>
              <a:rPr lang="fr-FR" sz="3000">
                <a:solidFill>
                  <a:srgbClr val="7CCADB"/>
                </a:solidFill>
                <a:latin typeface="Marianne Medium" panose="02000000000000000000" pitchFamily="2" charset="0"/>
              </a:rPr>
              <a:t>un projet étudiant</a:t>
            </a:r>
          </a:p>
        </p:txBody>
      </p:sp>
      <p:sp>
        <p:nvSpPr>
          <p:cNvPr id="9" name="ZoneTexte 8">
            <a:extLst>
              <a:ext uri="{FF2B5EF4-FFF2-40B4-BE49-F238E27FC236}">
                <a16:creationId xmlns:a16="http://schemas.microsoft.com/office/drawing/2014/main" id="{62C081DA-FAFD-1144-A436-955A602E2E5C}"/>
              </a:ext>
            </a:extLst>
          </p:cNvPr>
          <p:cNvSpPr txBox="1"/>
          <p:nvPr/>
        </p:nvSpPr>
        <p:spPr>
          <a:xfrm>
            <a:off x="9416935" y="2264237"/>
            <a:ext cx="2442273" cy="1631216"/>
          </a:xfrm>
          <a:prstGeom prst="rect">
            <a:avLst/>
          </a:prstGeom>
          <a:noFill/>
        </p:spPr>
        <p:txBody>
          <a:bodyPr wrap="square" lIns="91440" tIns="45720" rIns="91440" bIns="45720" rtlCol="0" anchor="t">
            <a:spAutoFit/>
          </a:bodyPr>
          <a:lstStyle/>
          <a:p>
            <a:r>
              <a:rPr lang="fr-FR" sz="1200" b="1" dirty="0">
                <a:solidFill>
                  <a:srgbClr val="FF0000"/>
                </a:solidFill>
                <a:latin typeface="Marianne"/>
              </a:rPr>
              <a:t>Proposer un projet</a:t>
            </a:r>
          </a:p>
          <a:p>
            <a:endParaRPr lang="fr-FR" sz="1100" b="1" dirty="0">
              <a:effectLst/>
              <a:latin typeface="Marianne" panose="02000000000000000000" pitchFamily="2" charset="0"/>
            </a:endParaRPr>
          </a:p>
          <a:p>
            <a:r>
              <a:rPr lang="fr-FR" sz="1100" dirty="0">
                <a:latin typeface="Marianne"/>
              </a:rPr>
              <a:t>Quel que soit votre établissement, n’hésitez pas à demander des financements à votre Crous,</a:t>
            </a:r>
          </a:p>
          <a:p>
            <a:r>
              <a:rPr lang="fr-FR" sz="1100" dirty="0">
                <a:latin typeface="Marianne"/>
              </a:rPr>
              <a:t>Pour savoir comment procéder, consultez le site internet du Crous concerné.</a:t>
            </a:r>
            <a:endParaRPr lang="fr-FR" sz="1100" dirty="0">
              <a:latin typeface="Marianne" panose="02000000000000000000" pitchFamily="2" charset="0"/>
            </a:endParaRPr>
          </a:p>
        </p:txBody>
      </p:sp>
      <p:sp>
        <p:nvSpPr>
          <p:cNvPr id="5" name="ZoneTexte 4">
            <a:extLst>
              <a:ext uri="{FF2B5EF4-FFF2-40B4-BE49-F238E27FC236}">
                <a16:creationId xmlns:a16="http://schemas.microsoft.com/office/drawing/2014/main" id="{14349092-8DD2-B350-6107-8449B8AC7A76}"/>
              </a:ext>
            </a:extLst>
          </p:cNvPr>
          <p:cNvSpPr txBox="1"/>
          <p:nvPr/>
        </p:nvSpPr>
        <p:spPr>
          <a:xfrm>
            <a:off x="5658806" y="2270114"/>
            <a:ext cx="3624830" cy="2718693"/>
          </a:xfrm>
          <a:prstGeom prst="rect">
            <a:avLst/>
          </a:prstGeom>
          <a:noFill/>
        </p:spPr>
        <p:txBody>
          <a:bodyPr wrap="square" lIns="91440" tIns="45720" rIns="91440" bIns="45720" rtlCol="0" anchor="t">
            <a:spAutoFit/>
          </a:bodyPr>
          <a:lstStyle/>
          <a:p>
            <a:r>
              <a:rPr lang="fr-FR" sz="1200" b="1" dirty="0">
                <a:solidFill>
                  <a:srgbClr val="FF0000"/>
                </a:solidFill>
                <a:effectLst/>
                <a:latin typeface="Marianne"/>
              </a:rPr>
              <a:t>Culture Actions </a:t>
            </a:r>
          </a:p>
          <a:p>
            <a:endParaRPr lang="fr-FR" sz="1100" b="1" dirty="0">
              <a:effectLst/>
              <a:latin typeface="Marianne" panose="02000000000000000000" pitchFamily="2" charset="0"/>
            </a:endParaRPr>
          </a:p>
          <a:p>
            <a:pPr>
              <a:spcAft>
                <a:spcPts val="800"/>
              </a:spcAft>
            </a:pPr>
            <a:r>
              <a:rPr lang="fr-FR" sz="1100" dirty="0">
                <a:latin typeface="Marianne"/>
              </a:rPr>
              <a:t>C’est le second </a:t>
            </a:r>
            <a:r>
              <a:rPr lang="fr-FR" sz="1100" dirty="0">
                <a:latin typeface="Marianne"/>
                <a:hlinkClick r:id="rId3"/>
              </a:rPr>
              <a:t>dispositif de soutien </a:t>
            </a:r>
            <a:r>
              <a:rPr lang="fr-FR" sz="1100" dirty="0">
                <a:latin typeface="Marianne"/>
              </a:rPr>
              <a:t> aux initiatives étudiantes, par lequel les Crous apportent un soutien financier et matériel dans la réalisation des projets étudiants, classés en 4 grandes catégories :</a:t>
            </a:r>
          </a:p>
          <a:p>
            <a:pPr marL="171450" indent="-171450">
              <a:spcAft>
                <a:spcPts val="800"/>
              </a:spcAft>
              <a:buFont typeface="Arial" panose="020B0604020202020204" pitchFamily="34" charset="0"/>
              <a:buChar char="•"/>
            </a:pPr>
            <a:r>
              <a:rPr lang="fr-FR" sz="1100" dirty="0" err="1">
                <a:latin typeface="Marianne"/>
              </a:rPr>
              <a:t>ActionS</a:t>
            </a:r>
            <a:r>
              <a:rPr lang="fr-FR" sz="1100" dirty="0">
                <a:latin typeface="Marianne"/>
              </a:rPr>
              <a:t> - L’engagement et la solidarité</a:t>
            </a:r>
          </a:p>
          <a:p>
            <a:pPr marL="171450" indent="-171450">
              <a:spcAft>
                <a:spcPts val="800"/>
              </a:spcAft>
              <a:buFont typeface="Arial" panose="020B0604020202020204" pitchFamily="34" charset="0"/>
              <a:buChar char="•"/>
            </a:pPr>
            <a:r>
              <a:rPr lang="fr-FR" sz="1100" dirty="0">
                <a:latin typeface="Marianne"/>
              </a:rPr>
              <a:t>Culture - L’action culturelle</a:t>
            </a:r>
          </a:p>
          <a:p>
            <a:pPr marL="171450" indent="-171450">
              <a:spcAft>
                <a:spcPts val="800"/>
              </a:spcAft>
              <a:buFont typeface="Arial" panose="020B0604020202020204" pitchFamily="34" charset="0"/>
              <a:buChar char="•"/>
            </a:pPr>
            <a:r>
              <a:rPr lang="fr-FR" sz="1100" dirty="0">
                <a:latin typeface="Marianne"/>
              </a:rPr>
              <a:t>Jeune talent : mise en valeur de la création artistique, dans tous les domaines.</a:t>
            </a:r>
          </a:p>
          <a:p>
            <a:pPr marL="171450" indent="-171450">
              <a:spcAft>
                <a:spcPts val="800"/>
              </a:spcAft>
              <a:buFont typeface="Arial" panose="020B0604020202020204" pitchFamily="34" charset="0"/>
              <a:buChar char="•"/>
            </a:pPr>
            <a:r>
              <a:rPr lang="fr-FR" sz="1100" dirty="0">
                <a:latin typeface="Marianne"/>
              </a:rPr>
              <a:t>La culture scientifique, technique et industrielle (</a:t>
            </a:r>
            <a:r>
              <a:rPr lang="fr-FR" sz="1100" dirty="0" err="1">
                <a:latin typeface="Marianne"/>
              </a:rPr>
              <a:t>CSTI</a:t>
            </a:r>
            <a:r>
              <a:rPr lang="fr-FR" sz="1100" dirty="0">
                <a:latin typeface="Marianne"/>
              </a:rPr>
              <a:t>) : pour les projets privilégiant la recherche, les sciences, l’informatique ou la technologie</a:t>
            </a:r>
          </a:p>
        </p:txBody>
      </p:sp>
      <p:sp>
        <p:nvSpPr>
          <p:cNvPr id="3" name="ZoneTexte 2">
            <a:extLst>
              <a:ext uri="{FF2B5EF4-FFF2-40B4-BE49-F238E27FC236}">
                <a16:creationId xmlns:a16="http://schemas.microsoft.com/office/drawing/2014/main" id="{D23BEDAC-0CC3-9769-56A2-4886EC35B27F}"/>
              </a:ext>
            </a:extLst>
          </p:cNvPr>
          <p:cNvSpPr txBox="1"/>
          <p:nvPr/>
        </p:nvSpPr>
        <p:spPr>
          <a:xfrm>
            <a:off x="2296236" y="2236287"/>
            <a:ext cx="3361125" cy="3457357"/>
          </a:xfrm>
          <a:prstGeom prst="rect">
            <a:avLst/>
          </a:prstGeom>
          <a:noFill/>
        </p:spPr>
        <p:txBody>
          <a:bodyPr wrap="square" lIns="91440" tIns="45720" rIns="91440" bIns="45720" rtlCol="0" anchor="t">
            <a:spAutoFit/>
          </a:bodyPr>
          <a:lstStyle/>
          <a:p>
            <a:r>
              <a:rPr lang="fr-FR" sz="1200" b="1" dirty="0">
                <a:solidFill>
                  <a:srgbClr val="FF0000"/>
                </a:solidFill>
                <a:effectLst/>
                <a:latin typeface="Marianne"/>
              </a:rPr>
              <a:t>La contribution vie étudiante et de campus</a:t>
            </a:r>
            <a:r>
              <a:rPr lang="fr-FR" sz="1200" b="1" dirty="0">
                <a:solidFill>
                  <a:srgbClr val="FF0000"/>
                </a:solidFill>
                <a:latin typeface="Marianne"/>
              </a:rPr>
              <a:t> (</a:t>
            </a:r>
            <a:r>
              <a:rPr lang="fr-FR" sz="1200" b="1" dirty="0" err="1">
                <a:solidFill>
                  <a:srgbClr val="FF0000"/>
                </a:solidFill>
                <a:latin typeface="Marianne"/>
              </a:rPr>
              <a:t>CVEC</a:t>
            </a:r>
            <a:r>
              <a:rPr lang="fr-FR" sz="1200" b="1" dirty="0">
                <a:solidFill>
                  <a:srgbClr val="FF0000"/>
                </a:solidFill>
                <a:latin typeface="Marianne"/>
              </a:rPr>
              <a:t>)</a:t>
            </a:r>
            <a:endParaRPr lang="fr-FR" dirty="0"/>
          </a:p>
          <a:p>
            <a:endParaRPr lang="fr-FR" sz="1200" b="1" dirty="0">
              <a:solidFill>
                <a:srgbClr val="FF0000"/>
              </a:solidFill>
              <a:latin typeface="Marianne"/>
            </a:endParaRPr>
          </a:p>
          <a:p>
            <a:r>
              <a:rPr lang="fr-FR" sz="1100" dirty="0">
                <a:latin typeface="Marianne"/>
              </a:rPr>
              <a:t>Chaque étudiant doit, avant de s’inscrire, s’acquitter de la </a:t>
            </a:r>
            <a:r>
              <a:rPr lang="fr-FR" sz="1100" dirty="0" err="1">
                <a:latin typeface="Marianne"/>
              </a:rPr>
              <a:t>CVEC</a:t>
            </a:r>
            <a:r>
              <a:rPr lang="fr-FR" sz="1100" dirty="0">
                <a:latin typeface="Marianne"/>
              </a:rPr>
              <a:t> en se connectant à .</a:t>
            </a:r>
            <a:r>
              <a:rPr lang="fr-FR" sz="1100" b="1" dirty="0">
                <a:latin typeface="Marianne Medium"/>
                <a:hlinkClick r:id="rId4"/>
              </a:rPr>
              <a:t> messervices.etudiant.gouv.fr</a:t>
            </a:r>
            <a:r>
              <a:rPr lang="fr-FR" sz="1100" b="1" dirty="0">
                <a:latin typeface="Marianne Medium"/>
              </a:rPr>
              <a:t>, rubrique </a:t>
            </a:r>
            <a:r>
              <a:rPr lang="fr-FR" sz="1100" b="1" dirty="0" err="1">
                <a:latin typeface="Marianne Medium"/>
              </a:rPr>
              <a:t>CVEC</a:t>
            </a:r>
            <a:r>
              <a:rPr lang="fr-FR" sz="1100" b="1" dirty="0">
                <a:latin typeface="Marianne Medium"/>
              </a:rPr>
              <a:t>.</a:t>
            </a:r>
            <a:r>
              <a:rPr lang="fr-FR" sz="1100" dirty="0">
                <a:latin typeface="Marianne"/>
              </a:rPr>
              <a:t> Les étudiants boursiers en sont exonérés mais doivent malgré tout la présenter à leur établissement.</a:t>
            </a:r>
            <a:endParaRPr lang="fr-FR" dirty="0"/>
          </a:p>
          <a:p>
            <a:endParaRPr lang="fr-FR" sz="1200" b="1" dirty="0">
              <a:solidFill>
                <a:srgbClr val="FF0000"/>
              </a:solidFill>
              <a:latin typeface="Marianne"/>
            </a:endParaRPr>
          </a:p>
          <a:p>
            <a:pPr>
              <a:spcAft>
                <a:spcPts val="800"/>
              </a:spcAft>
            </a:pPr>
            <a:r>
              <a:rPr lang="fr-FR" sz="1100" dirty="0">
                <a:latin typeface="Marianne"/>
              </a:rPr>
              <a:t>La </a:t>
            </a:r>
            <a:r>
              <a:rPr lang="fr-FR" sz="1100" dirty="0" err="1">
                <a:latin typeface="Marianne"/>
              </a:rPr>
              <a:t>CVEC</a:t>
            </a:r>
            <a:r>
              <a:rPr lang="fr-FR" sz="1100" dirty="0">
                <a:latin typeface="Marianne"/>
              </a:rPr>
              <a:t> sert à financer des  projets pour </a:t>
            </a:r>
            <a:r>
              <a:rPr lang="fr-FR" sz="1100" dirty="0">
                <a:latin typeface="Marianne"/>
                <a:hlinkClick r:id="rId5"/>
              </a:rPr>
              <a:t>améliorer la vie étudiante et de campus </a:t>
            </a:r>
            <a:r>
              <a:rPr lang="fr-FR" sz="1100" dirty="0">
                <a:latin typeface="Marianne"/>
              </a:rPr>
              <a:t>et ainsi :</a:t>
            </a:r>
          </a:p>
          <a:p>
            <a:pPr marL="171450" indent="-171450">
              <a:buFont typeface="Arial" panose="020B0604020202020204" pitchFamily="34" charset="0"/>
              <a:buChar char="•"/>
            </a:pPr>
            <a:r>
              <a:rPr lang="fr-FR" sz="1100" dirty="0">
                <a:latin typeface="Marianne"/>
              </a:rPr>
              <a:t>Accéder plus facilement aux soins sur le campus et rénover la politique de prévention</a:t>
            </a:r>
          </a:p>
          <a:p>
            <a:pPr marL="171450" indent="-171450">
              <a:buFont typeface="Arial" panose="020B0604020202020204" pitchFamily="34" charset="0"/>
              <a:buChar char="•"/>
            </a:pPr>
            <a:r>
              <a:rPr lang="fr-FR" sz="1100" dirty="0">
                <a:latin typeface="Marianne"/>
              </a:rPr>
              <a:t>Favoriser l'accompagnement social</a:t>
            </a:r>
          </a:p>
          <a:p>
            <a:pPr marL="171450" indent="-171450">
              <a:buFont typeface="Arial" panose="020B0604020202020204" pitchFamily="34" charset="0"/>
              <a:buChar char="•"/>
            </a:pPr>
            <a:r>
              <a:rPr lang="fr-FR" sz="1100" dirty="0">
                <a:latin typeface="Marianne"/>
              </a:rPr>
              <a:t>Renforcer l'action sociale</a:t>
            </a:r>
            <a:endParaRPr lang="fr-FR" sz="1100" dirty="0">
              <a:latin typeface="Marianne" panose="02000000000000000000" pitchFamily="2" charset="0"/>
            </a:endParaRPr>
          </a:p>
          <a:p>
            <a:pPr marL="171450" indent="-171450">
              <a:buFont typeface="Arial" panose="020B0604020202020204" pitchFamily="34" charset="0"/>
              <a:buChar char="•"/>
            </a:pPr>
            <a:r>
              <a:rPr lang="fr-FR" sz="1100" dirty="0">
                <a:latin typeface="Marianne"/>
              </a:rPr>
              <a:t>Soutenir les initiatives culturelles et associatives des étudiants</a:t>
            </a:r>
          </a:p>
          <a:p>
            <a:pPr marL="171450" indent="-171450">
              <a:buFont typeface="Arial" panose="020B0604020202020204" pitchFamily="34" charset="0"/>
              <a:buChar char="•"/>
            </a:pPr>
            <a:r>
              <a:rPr lang="fr-FR" sz="1100" dirty="0">
                <a:latin typeface="Marianne"/>
              </a:rPr>
              <a:t>Développer la pratique sportive</a:t>
            </a:r>
          </a:p>
          <a:p>
            <a:pPr marL="171450" indent="-171450">
              <a:buFont typeface="Arial" panose="020B0604020202020204" pitchFamily="34" charset="0"/>
              <a:buChar char="•"/>
            </a:pPr>
            <a:r>
              <a:rPr lang="fr-FR" sz="1100" dirty="0">
                <a:latin typeface="Marianne"/>
              </a:rPr>
              <a:t>Faire vivre l’art et la culture</a:t>
            </a:r>
          </a:p>
          <a:p>
            <a:pPr marL="171450" indent="-171450">
              <a:buFont typeface="Arial" panose="020B0604020202020204" pitchFamily="34" charset="0"/>
              <a:buChar char="•"/>
            </a:pPr>
            <a:r>
              <a:rPr lang="fr-FR" sz="1100" dirty="0">
                <a:latin typeface="Marianne"/>
              </a:rPr>
              <a:t>Améliorer l’accueil des étudiants </a:t>
            </a:r>
          </a:p>
        </p:txBody>
      </p:sp>
      <p:sp>
        <p:nvSpPr>
          <p:cNvPr id="2" name="ZoneTexte 1">
            <a:extLst>
              <a:ext uri="{FF2B5EF4-FFF2-40B4-BE49-F238E27FC236}">
                <a16:creationId xmlns:a16="http://schemas.microsoft.com/office/drawing/2014/main" id="{21A61B08-1C52-BD55-7D91-16E33AE8F158}"/>
              </a:ext>
            </a:extLst>
          </p:cNvPr>
          <p:cNvSpPr txBox="1"/>
          <p:nvPr/>
        </p:nvSpPr>
        <p:spPr>
          <a:xfrm>
            <a:off x="8027469" y="334595"/>
            <a:ext cx="4070573" cy="515526"/>
          </a:xfrm>
          <a:prstGeom prst="rect">
            <a:avLst/>
          </a:prstGeom>
          <a:noFill/>
        </p:spPr>
        <p:txBody>
          <a:bodyPr wrap="square" lIns="91440" tIns="45720" rIns="91440" bIns="45720" rtlCol="0" anchor="t">
            <a:spAutoFit/>
          </a:bodyPr>
          <a:lstStyle/>
          <a:p>
            <a:pPr algn="r"/>
            <a:r>
              <a:rPr lang="fr-FR" sz="1500" b="1">
                <a:solidFill>
                  <a:schemeClr val="bg1"/>
                </a:solidFill>
                <a:latin typeface="Marianne ExtraBold"/>
              </a:rPr>
              <a:t>GUIDE DE L’ÉTUDIANT</a:t>
            </a:r>
          </a:p>
          <a:p>
            <a:pPr algn="r"/>
            <a:r>
              <a:rPr lang="fr-FR" sz="1250" b="1">
                <a:solidFill>
                  <a:schemeClr val="bg1"/>
                </a:solidFill>
                <a:latin typeface="Marianne"/>
              </a:rPr>
              <a:t>2025</a:t>
            </a:r>
            <a:endParaRPr lang="fr-FR" sz="1250" b="1">
              <a:solidFill>
                <a:schemeClr val="bg1"/>
              </a:solidFill>
              <a:latin typeface="Marianne" panose="02000000000000000000" pitchFamily="2" charset="0"/>
            </a:endParaRPr>
          </a:p>
        </p:txBody>
      </p:sp>
      <p:sp>
        <p:nvSpPr>
          <p:cNvPr id="10" name="ZoneTexte 9">
            <a:extLst>
              <a:ext uri="{FF2B5EF4-FFF2-40B4-BE49-F238E27FC236}">
                <a16:creationId xmlns:a16="http://schemas.microsoft.com/office/drawing/2014/main" id="{4208E087-0376-E73E-B4AC-79AB1603E6BD}"/>
              </a:ext>
            </a:extLst>
          </p:cNvPr>
          <p:cNvSpPr txBox="1"/>
          <p:nvPr/>
        </p:nvSpPr>
        <p:spPr>
          <a:xfrm>
            <a:off x="8665294" y="6517950"/>
            <a:ext cx="3449782" cy="276999"/>
          </a:xfrm>
          <a:prstGeom prst="rect">
            <a:avLst/>
          </a:prstGeom>
          <a:noFill/>
        </p:spPr>
        <p:txBody>
          <a:bodyPr wrap="square" lIns="91440" tIns="45720" rIns="91440" bIns="45720" rtlCol="0" anchor="t">
            <a:spAutoFit/>
          </a:bodyPr>
          <a:lstStyle/>
          <a:p>
            <a:pPr algn="r"/>
            <a:r>
              <a:rPr lang="fr-FR" sz="850" dirty="0">
                <a:latin typeface="Marianne" panose="02000000000000000000" pitchFamily="2" charset="0"/>
              </a:rPr>
              <a:t>Février 2026 </a:t>
            </a:r>
            <a:r>
              <a:rPr lang="fr-FR" sz="850" dirty="0" smtClean="0">
                <a:latin typeface="Marianne"/>
              </a:rPr>
              <a:t>• </a:t>
            </a:r>
            <a:r>
              <a:rPr lang="fr-FR" sz="1200" b="1" dirty="0">
                <a:solidFill>
                  <a:srgbClr val="FF0000"/>
                </a:solidFill>
                <a:latin typeface="Marianne ExtraBold"/>
              </a:rPr>
              <a:t>20</a:t>
            </a:r>
          </a:p>
        </p:txBody>
      </p:sp>
    </p:spTree>
    <p:extLst>
      <p:ext uri="{BB962C8B-B14F-4D97-AF65-F5344CB8AC3E}">
        <p14:creationId xmlns:p14="http://schemas.microsoft.com/office/powerpoint/2010/main" val="3698303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24A38442-8B02-D446-C316-9A82CB7FB151}"/>
              </a:ext>
            </a:extLst>
          </p:cNvPr>
          <p:cNvPicPr>
            <a:picLocks noChangeAspect="1"/>
          </p:cNvPicPr>
          <p:nvPr/>
        </p:nvPicPr>
        <p:blipFill>
          <a:blip r:embed="rId2"/>
          <a:stretch>
            <a:fillRect/>
          </a:stretch>
        </p:blipFill>
        <p:spPr>
          <a:xfrm>
            <a:off x="1805" y="0"/>
            <a:ext cx="12188390" cy="6858000"/>
          </a:xfrm>
          <a:prstGeom prst="rect">
            <a:avLst/>
          </a:prstGeom>
        </p:spPr>
      </p:pic>
      <p:sp>
        <p:nvSpPr>
          <p:cNvPr id="6" name="ZoneTexte 5">
            <a:extLst>
              <a:ext uri="{FF2B5EF4-FFF2-40B4-BE49-F238E27FC236}">
                <a16:creationId xmlns:a16="http://schemas.microsoft.com/office/drawing/2014/main" id="{236F5690-0F2D-634A-A112-029C5A846723}"/>
              </a:ext>
            </a:extLst>
          </p:cNvPr>
          <p:cNvSpPr txBox="1"/>
          <p:nvPr/>
        </p:nvSpPr>
        <p:spPr>
          <a:xfrm>
            <a:off x="0" y="6553997"/>
            <a:ext cx="3449782" cy="223138"/>
          </a:xfrm>
          <a:prstGeom prst="rect">
            <a:avLst/>
          </a:prstGeom>
          <a:noFill/>
        </p:spPr>
        <p:txBody>
          <a:bodyPr wrap="square" rtlCol="0">
            <a:spAutoFit/>
          </a:bodyPr>
          <a:lstStyle/>
          <a:p>
            <a:pPr algn="ctr"/>
            <a:r>
              <a:rPr lang="fr-FR" sz="850">
                <a:latin typeface="Marianne" panose="02000000000000000000" pitchFamily="2" charset="0"/>
              </a:rPr>
              <a:t>Mission communication • Sous-direction de la Vie étudiante</a:t>
            </a:r>
          </a:p>
        </p:txBody>
      </p:sp>
      <p:sp>
        <p:nvSpPr>
          <p:cNvPr id="7" name="ZoneTexte 6">
            <a:extLst>
              <a:ext uri="{FF2B5EF4-FFF2-40B4-BE49-F238E27FC236}">
                <a16:creationId xmlns:a16="http://schemas.microsoft.com/office/drawing/2014/main" id="{E3AF1BD8-5ACD-EC46-A4C4-E64658B23CEB}"/>
              </a:ext>
            </a:extLst>
          </p:cNvPr>
          <p:cNvSpPr txBox="1"/>
          <p:nvPr/>
        </p:nvSpPr>
        <p:spPr>
          <a:xfrm>
            <a:off x="8665294" y="6527066"/>
            <a:ext cx="3449782" cy="276999"/>
          </a:xfrm>
          <a:prstGeom prst="rect">
            <a:avLst/>
          </a:prstGeom>
          <a:noFill/>
        </p:spPr>
        <p:txBody>
          <a:bodyPr wrap="square" lIns="91440" tIns="45720" rIns="91440" bIns="45720" rtlCol="0" anchor="t">
            <a:spAutoFit/>
          </a:bodyPr>
          <a:lstStyle/>
          <a:p>
            <a:pPr algn="r"/>
            <a:r>
              <a:rPr lang="fr-FR" sz="850" dirty="0">
                <a:latin typeface="Marianne" panose="02000000000000000000" pitchFamily="2" charset="0"/>
              </a:rPr>
              <a:t>Février 2026 </a:t>
            </a:r>
            <a:r>
              <a:rPr lang="fr-FR" sz="850" dirty="0" smtClean="0">
                <a:latin typeface="Marianne"/>
              </a:rPr>
              <a:t>• </a:t>
            </a:r>
            <a:r>
              <a:rPr lang="fr-FR" sz="1200" b="1" dirty="0">
                <a:solidFill>
                  <a:srgbClr val="FF0000"/>
                </a:solidFill>
                <a:latin typeface="Marianne ExtraBold"/>
              </a:rPr>
              <a:t>3</a:t>
            </a:r>
          </a:p>
        </p:txBody>
      </p:sp>
      <p:sp>
        <p:nvSpPr>
          <p:cNvPr id="8" name="ZoneTexte 7">
            <a:extLst>
              <a:ext uri="{FF2B5EF4-FFF2-40B4-BE49-F238E27FC236}">
                <a16:creationId xmlns:a16="http://schemas.microsoft.com/office/drawing/2014/main" id="{3E869205-5FCA-9D4E-A015-536F57E963E3}"/>
              </a:ext>
            </a:extLst>
          </p:cNvPr>
          <p:cNvSpPr txBox="1"/>
          <p:nvPr/>
        </p:nvSpPr>
        <p:spPr>
          <a:xfrm>
            <a:off x="7016619" y="2151709"/>
            <a:ext cx="5315339" cy="3170099"/>
          </a:xfrm>
          <a:prstGeom prst="rect">
            <a:avLst/>
          </a:prstGeom>
          <a:noFill/>
        </p:spPr>
        <p:txBody>
          <a:bodyPr wrap="square" rtlCol="0">
            <a:spAutoFit/>
          </a:bodyPr>
          <a:lstStyle/>
          <a:p>
            <a:pPr>
              <a:lnSpc>
                <a:spcPts val="6000"/>
              </a:lnSpc>
            </a:pPr>
            <a:r>
              <a:rPr lang="fr-FR" sz="6000" b="1">
                <a:solidFill>
                  <a:schemeClr val="bg1"/>
                </a:solidFill>
                <a:latin typeface="Marianne ExtraBold" panose="02000000000000000000" pitchFamily="2" charset="0"/>
              </a:rPr>
              <a:t>Les Crous, </a:t>
            </a:r>
            <a:r>
              <a:rPr lang="fr-FR" sz="6000">
                <a:solidFill>
                  <a:schemeClr val="bg1"/>
                </a:solidFill>
                <a:latin typeface="Marianne Medium" panose="02000000000000000000" pitchFamily="2" charset="0"/>
              </a:rPr>
              <a:t/>
            </a:r>
            <a:br>
              <a:rPr lang="fr-FR" sz="6000">
                <a:solidFill>
                  <a:schemeClr val="bg1"/>
                </a:solidFill>
                <a:latin typeface="Marianne Medium" panose="02000000000000000000" pitchFamily="2" charset="0"/>
              </a:rPr>
            </a:br>
            <a:r>
              <a:rPr lang="fr-FR" sz="6000">
                <a:solidFill>
                  <a:schemeClr val="bg1"/>
                </a:solidFill>
                <a:latin typeface="Marianne Medium" panose="02000000000000000000" pitchFamily="2" charset="0"/>
              </a:rPr>
              <a:t>au cœur </a:t>
            </a:r>
            <a:br>
              <a:rPr lang="fr-FR" sz="6000">
                <a:solidFill>
                  <a:schemeClr val="bg1"/>
                </a:solidFill>
                <a:latin typeface="Marianne Medium" panose="02000000000000000000" pitchFamily="2" charset="0"/>
              </a:rPr>
            </a:br>
            <a:r>
              <a:rPr lang="fr-FR" sz="6000">
                <a:solidFill>
                  <a:schemeClr val="bg1"/>
                </a:solidFill>
                <a:latin typeface="Marianne Medium" panose="02000000000000000000" pitchFamily="2" charset="0"/>
              </a:rPr>
              <a:t>de la vie étudiante</a:t>
            </a:r>
            <a:endParaRPr lang="fr-FR" sz="6000">
              <a:solidFill>
                <a:schemeClr val="bg1"/>
              </a:solidFill>
              <a:latin typeface="Marianne ExtraBold" panose="02000000000000000000" pitchFamily="2" charset="0"/>
            </a:endParaRPr>
          </a:p>
        </p:txBody>
      </p:sp>
      <p:cxnSp>
        <p:nvCxnSpPr>
          <p:cNvPr id="3" name="Connecteur droit 2">
            <a:extLst>
              <a:ext uri="{FF2B5EF4-FFF2-40B4-BE49-F238E27FC236}">
                <a16:creationId xmlns:a16="http://schemas.microsoft.com/office/drawing/2014/main" id="{956C640D-0F98-7D4C-9A51-B7A396D2F818}"/>
              </a:ext>
            </a:extLst>
          </p:cNvPr>
          <p:cNvCxnSpPr>
            <a:cxnSpLocks/>
          </p:cNvCxnSpPr>
          <p:nvPr/>
        </p:nvCxnSpPr>
        <p:spPr>
          <a:xfrm>
            <a:off x="7133513" y="5456980"/>
            <a:ext cx="3560992"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2299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10;&#10;Description générée automatiquement">
            <a:extLst>
              <a:ext uri="{FF2B5EF4-FFF2-40B4-BE49-F238E27FC236}">
                <a16:creationId xmlns:a16="http://schemas.microsoft.com/office/drawing/2014/main" id="{40DDAB4A-8ABF-EFAE-6174-AC5BC57EB220}"/>
              </a:ext>
            </a:extLst>
          </p:cNvPr>
          <p:cNvPicPr>
            <a:picLocks noChangeAspect="1"/>
          </p:cNvPicPr>
          <p:nvPr/>
        </p:nvPicPr>
        <p:blipFill>
          <a:blip r:embed="rId2"/>
          <a:stretch>
            <a:fillRect/>
          </a:stretch>
        </p:blipFill>
        <p:spPr>
          <a:xfrm>
            <a:off x="1805" y="0"/>
            <a:ext cx="12188390" cy="6858000"/>
          </a:xfrm>
          <a:prstGeom prst="rect">
            <a:avLst/>
          </a:prstGeom>
        </p:spPr>
      </p:pic>
      <p:sp>
        <p:nvSpPr>
          <p:cNvPr id="6" name="ZoneTexte 5">
            <a:extLst>
              <a:ext uri="{FF2B5EF4-FFF2-40B4-BE49-F238E27FC236}">
                <a16:creationId xmlns:a16="http://schemas.microsoft.com/office/drawing/2014/main" id="{0A17ACB1-9759-5C49-B7F4-038BE53BC4B8}"/>
              </a:ext>
            </a:extLst>
          </p:cNvPr>
          <p:cNvSpPr txBox="1"/>
          <p:nvPr/>
        </p:nvSpPr>
        <p:spPr>
          <a:xfrm>
            <a:off x="0" y="6553997"/>
            <a:ext cx="3449782" cy="223138"/>
          </a:xfrm>
          <a:prstGeom prst="rect">
            <a:avLst/>
          </a:prstGeom>
          <a:noFill/>
        </p:spPr>
        <p:txBody>
          <a:bodyPr wrap="square" rtlCol="0">
            <a:spAutoFit/>
          </a:bodyPr>
          <a:lstStyle/>
          <a:p>
            <a:pPr algn="ctr"/>
            <a:r>
              <a:rPr lang="fr-FR" sz="850">
                <a:latin typeface="Marianne" panose="02000000000000000000" pitchFamily="2" charset="0"/>
              </a:rPr>
              <a:t>Mission communication • Sous-direction de la Vie étudiante</a:t>
            </a:r>
          </a:p>
        </p:txBody>
      </p:sp>
      <p:sp>
        <p:nvSpPr>
          <p:cNvPr id="7" name="ZoneTexte 6">
            <a:extLst>
              <a:ext uri="{FF2B5EF4-FFF2-40B4-BE49-F238E27FC236}">
                <a16:creationId xmlns:a16="http://schemas.microsoft.com/office/drawing/2014/main" id="{3C96AC02-7AFE-9B42-BE95-1A094CE30146}"/>
              </a:ext>
            </a:extLst>
          </p:cNvPr>
          <p:cNvSpPr txBox="1"/>
          <p:nvPr/>
        </p:nvSpPr>
        <p:spPr>
          <a:xfrm>
            <a:off x="8665294" y="6517950"/>
            <a:ext cx="3449782" cy="276999"/>
          </a:xfrm>
          <a:prstGeom prst="rect">
            <a:avLst/>
          </a:prstGeom>
          <a:noFill/>
        </p:spPr>
        <p:txBody>
          <a:bodyPr wrap="square" lIns="91440" tIns="45720" rIns="91440" bIns="45720" rtlCol="0" anchor="t">
            <a:spAutoFit/>
          </a:bodyPr>
          <a:lstStyle/>
          <a:p>
            <a:pPr algn="r"/>
            <a:r>
              <a:rPr lang="fr-FR" sz="850" dirty="0">
                <a:latin typeface="Marianne" panose="02000000000000000000" pitchFamily="2" charset="0"/>
              </a:rPr>
              <a:t>Février 2026 </a:t>
            </a:r>
            <a:r>
              <a:rPr lang="fr-FR" sz="850" dirty="0" smtClean="0">
                <a:latin typeface="Marianne"/>
              </a:rPr>
              <a:t>• </a:t>
            </a:r>
            <a:r>
              <a:rPr lang="fr-FR" sz="1200" b="1" dirty="0">
                <a:solidFill>
                  <a:srgbClr val="FF0000"/>
                </a:solidFill>
                <a:latin typeface="Marianne ExtraBold"/>
              </a:rPr>
              <a:t>4</a:t>
            </a:r>
          </a:p>
        </p:txBody>
      </p:sp>
      <p:sp>
        <p:nvSpPr>
          <p:cNvPr id="8" name="ZoneTexte 7">
            <a:extLst>
              <a:ext uri="{FF2B5EF4-FFF2-40B4-BE49-F238E27FC236}">
                <a16:creationId xmlns:a16="http://schemas.microsoft.com/office/drawing/2014/main" id="{F25A2302-358E-E947-9338-2B93CD150B52}"/>
              </a:ext>
            </a:extLst>
          </p:cNvPr>
          <p:cNvSpPr txBox="1"/>
          <p:nvPr/>
        </p:nvSpPr>
        <p:spPr>
          <a:xfrm>
            <a:off x="3110513" y="2032557"/>
            <a:ext cx="8371169" cy="1292662"/>
          </a:xfrm>
          <a:prstGeom prst="rect">
            <a:avLst/>
          </a:prstGeom>
          <a:noFill/>
        </p:spPr>
        <p:txBody>
          <a:bodyPr wrap="square" lIns="91440" tIns="45720" rIns="91440" bIns="45720" rtlCol="0" anchor="t">
            <a:spAutoFit/>
          </a:bodyPr>
          <a:lstStyle/>
          <a:p>
            <a:r>
              <a:rPr lang="fr-FR" sz="3000" b="1">
                <a:solidFill>
                  <a:srgbClr val="D2562F"/>
                </a:solidFill>
                <a:latin typeface="Marianne ExtraBold"/>
              </a:rPr>
              <a:t>Les Crous, </a:t>
            </a:r>
            <a:r>
              <a:rPr lang="fr-FR" sz="3000">
                <a:solidFill>
                  <a:srgbClr val="D2562F"/>
                </a:solidFill>
                <a:latin typeface="Marianne Medium"/>
              </a:rPr>
              <a:t>au cœur de la vie étudiante</a:t>
            </a:r>
          </a:p>
          <a:p>
            <a:endParaRPr lang="fr-FR" sz="2000">
              <a:solidFill>
                <a:srgbClr val="D2562F"/>
              </a:solidFill>
              <a:latin typeface="Marianne Medium" panose="02000000000000000000" pitchFamily="2" charset="0"/>
            </a:endParaRPr>
          </a:p>
          <a:p>
            <a:r>
              <a:rPr lang="fr-FR" sz="1400">
                <a:latin typeface="Marianne Medium"/>
                <a:hlinkClick r:id="rId3"/>
              </a:rPr>
              <a:t>Les Crous</a:t>
            </a:r>
            <a:r>
              <a:rPr lang="fr-FR" sz="1400">
                <a:latin typeface="Marianne Medium"/>
              </a:rPr>
              <a:t> ont pour mission d’améliorer les conditions de vie des étudiants au quotidien. </a:t>
            </a:r>
            <a:r>
              <a:rPr lang="fr-FR" sz="1400">
                <a:latin typeface="Marianne Medium" panose="02000000000000000000" pitchFamily="2" charset="0"/>
              </a:rPr>
              <a:t/>
            </a:r>
            <a:br>
              <a:rPr lang="fr-FR" sz="1400">
                <a:latin typeface="Marianne Medium" panose="02000000000000000000" pitchFamily="2" charset="0"/>
              </a:rPr>
            </a:br>
            <a:r>
              <a:rPr lang="fr-FR" sz="1400">
                <a:latin typeface="Marianne Medium"/>
              </a:rPr>
              <a:t>Leurs actions touchent tous les services de proximité de la vie étudiante :</a:t>
            </a:r>
          </a:p>
        </p:txBody>
      </p:sp>
      <p:sp>
        <p:nvSpPr>
          <p:cNvPr id="9" name="ZoneTexte 8">
            <a:extLst>
              <a:ext uri="{FF2B5EF4-FFF2-40B4-BE49-F238E27FC236}">
                <a16:creationId xmlns:a16="http://schemas.microsoft.com/office/drawing/2014/main" id="{62C081DA-FAFD-1144-A436-955A602E2E5C}"/>
              </a:ext>
            </a:extLst>
          </p:cNvPr>
          <p:cNvSpPr txBox="1"/>
          <p:nvPr/>
        </p:nvSpPr>
        <p:spPr>
          <a:xfrm>
            <a:off x="3112129" y="3406184"/>
            <a:ext cx="3551543" cy="2534027"/>
          </a:xfrm>
          <a:prstGeom prst="rect">
            <a:avLst/>
          </a:prstGeom>
          <a:noFill/>
        </p:spPr>
        <p:txBody>
          <a:bodyPr wrap="square" rtlCol="0">
            <a:spAutoFit/>
          </a:bodyPr>
          <a:lstStyle/>
          <a:p>
            <a:pPr>
              <a:buClr>
                <a:srgbClr val="5BC4E9"/>
              </a:buClr>
            </a:pPr>
            <a:r>
              <a:rPr lang="fr-FR" sz="1100" b="1" dirty="0">
                <a:solidFill>
                  <a:srgbClr val="E1000F"/>
                </a:solidFill>
                <a:latin typeface="Marianne" panose="02000000000000000000" pitchFamily="2" charset="0"/>
              </a:rPr>
              <a:t>Aides financières</a:t>
            </a:r>
          </a:p>
          <a:p>
            <a:pPr marL="171450" indent="-171450">
              <a:spcAft>
                <a:spcPts val="200"/>
              </a:spcAft>
              <a:buClr>
                <a:srgbClr val="D2562F"/>
              </a:buClr>
              <a:buFont typeface="Arial" panose="020B0604020202020204" pitchFamily="34" charset="0"/>
              <a:buChar char="•"/>
            </a:pPr>
            <a:r>
              <a:rPr lang="fr-FR" sz="1100" dirty="0">
                <a:latin typeface="Marianne" panose="02000000000000000000" pitchFamily="2" charset="0"/>
              </a:rPr>
              <a:t>Bourses sur critères sociaux</a:t>
            </a:r>
          </a:p>
          <a:p>
            <a:pPr marL="171450" indent="-171450">
              <a:spcAft>
                <a:spcPts val="200"/>
              </a:spcAft>
              <a:buClr>
                <a:srgbClr val="D2562F"/>
              </a:buClr>
              <a:buFont typeface="Arial" panose="020B0604020202020204" pitchFamily="34" charset="0"/>
              <a:buChar char="•"/>
            </a:pPr>
            <a:r>
              <a:rPr lang="fr-FR" sz="1100" dirty="0">
                <a:latin typeface="Marianne" panose="02000000000000000000" pitchFamily="2" charset="0"/>
              </a:rPr>
              <a:t>Aides financières spécifiques</a:t>
            </a:r>
          </a:p>
          <a:p>
            <a:pPr>
              <a:buClr>
                <a:srgbClr val="D2562F"/>
              </a:buClr>
            </a:pPr>
            <a:endParaRPr lang="fr-FR" sz="1100" b="1" dirty="0">
              <a:latin typeface="Marianne" panose="02000000000000000000" pitchFamily="2" charset="0"/>
            </a:endParaRPr>
          </a:p>
          <a:p>
            <a:pPr>
              <a:buClr>
                <a:srgbClr val="D2562F"/>
              </a:buClr>
            </a:pPr>
            <a:r>
              <a:rPr lang="fr-FR" sz="1100" b="1" dirty="0">
                <a:solidFill>
                  <a:srgbClr val="E1000F"/>
                </a:solidFill>
                <a:latin typeface="Marianne" panose="02000000000000000000" pitchFamily="2" charset="0"/>
              </a:rPr>
              <a:t>Accompagnement social</a:t>
            </a:r>
          </a:p>
          <a:p>
            <a:pPr marL="171450" indent="-171450">
              <a:spcAft>
                <a:spcPts val="200"/>
              </a:spcAft>
              <a:buClr>
                <a:srgbClr val="D2562F"/>
              </a:buClr>
              <a:buFont typeface="Arial" panose="020B0604020202020204" pitchFamily="34" charset="0"/>
              <a:buChar char="•"/>
            </a:pPr>
            <a:r>
              <a:rPr lang="fr-FR" sz="1100" dirty="0">
                <a:latin typeface="Marianne" panose="02000000000000000000" pitchFamily="2" charset="0"/>
              </a:rPr>
              <a:t>Accueil, écoute, aide psycho-sociale</a:t>
            </a:r>
          </a:p>
          <a:p>
            <a:pPr marL="171450" indent="-171450">
              <a:spcAft>
                <a:spcPts val="200"/>
              </a:spcAft>
              <a:buClr>
                <a:srgbClr val="D2562F"/>
              </a:buClr>
              <a:buFont typeface="Arial" panose="020B0604020202020204" pitchFamily="34" charset="0"/>
              <a:buChar char="•"/>
            </a:pPr>
            <a:r>
              <a:rPr lang="fr-FR" sz="1100" dirty="0">
                <a:latin typeface="Marianne" panose="02000000000000000000" pitchFamily="2" charset="0"/>
              </a:rPr>
              <a:t>Prévention du décrochage</a:t>
            </a:r>
            <a:br>
              <a:rPr lang="fr-FR" sz="1100" dirty="0">
                <a:latin typeface="Marianne" panose="02000000000000000000" pitchFamily="2" charset="0"/>
              </a:rPr>
            </a:br>
            <a:r>
              <a:rPr lang="fr-FR" sz="1100" dirty="0">
                <a:latin typeface="Marianne" panose="02000000000000000000" pitchFamily="2" charset="0"/>
              </a:rPr>
              <a:t>et de l’isolement</a:t>
            </a:r>
          </a:p>
          <a:p>
            <a:pPr>
              <a:buClr>
                <a:srgbClr val="D2562F"/>
              </a:buClr>
            </a:pPr>
            <a:endParaRPr lang="fr-FR" sz="1100" baseline="30000" dirty="0"/>
          </a:p>
          <a:p>
            <a:pPr>
              <a:buClr>
                <a:srgbClr val="D2562F"/>
              </a:buClr>
            </a:pPr>
            <a:r>
              <a:rPr lang="fr-FR" sz="1100" b="1" dirty="0">
                <a:solidFill>
                  <a:srgbClr val="E1000F"/>
                </a:solidFill>
                <a:latin typeface="Marianne" panose="02000000000000000000" pitchFamily="2" charset="0"/>
              </a:rPr>
              <a:t>Restauration universitaire</a:t>
            </a:r>
          </a:p>
          <a:p>
            <a:pPr marL="171450" indent="-171450">
              <a:spcAft>
                <a:spcPts val="200"/>
              </a:spcAft>
              <a:buClr>
                <a:srgbClr val="D2562F"/>
              </a:buClr>
              <a:buFont typeface="Arial" panose="020B0604020202020204" pitchFamily="34" charset="0"/>
              <a:buChar char="•"/>
            </a:pPr>
            <a:r>
              <a:rPr lang="fr-FR" sz="1100" dirty="0">
                <a:latin typeface="Marianne" panose="02000000000000000000" pitchFamily="2" charset="0"/>
              </a:rPr>
              <a:t>Repas équilibrés à petit prix</a:t>
            </a:r>
          </a:p>
          <a:p>
            <a:pPr marL="171450" indent="-171450">
              <a:spcAft>
                <a:spcPts val="200"/>
              </a:spcAft>
              <a:buClr>
                <a:srgbClr val="D2562F"/>
              </a:buClr>
              <a:buFont typeface="Arial" panose="020B0604020202020204" pitchFamily="34" charset="0"/>
              <a:buChar char="•"/>
            </a:pPr>
            <a:r>
              <a:rPr lang="fr-FR" sz="1100" dirty="0">
                <a:latin typeface="Marianne" panose="02000000000000000000" pitchFamily="2" charset="0"/>
              </a:rPr>
              <a:t>Nombreuses structures de restauration</a:t>
            </a:r>
            <a:br>
              <a:rPr lang="fr-FR" sz="1100" dirty="0">
                <a:latin typeface="Marianne" panose="02000000000000000000" pitchFamily="2" charset="0"/>
              </a:rPr>
            </a:br>
            <a:r>
              <a:rPr lang="fr-FR" sz="1100" dirty="0">
                <a:latin typeface="Marianne" panose="02000000000000000000" pitchFamily="2" charset="0"/>
              </a:rPr>
              <a:t>sur les campus (restaurants universitaires, cafétérias, </a:t>
            </a:r>
            <a:r>
              <a:rPr lang="fr-FR" sz="1100" dirty="0" err="1">
                <a:latin typeface="Marianne" panose="02000000000000000000" pitchFamily="2" charset="0"/>
              </a:rPr>
              <a:t>CrousTruck</a:t>
            </a:r>
            <a:r>
              <a:rPr lang="fr-FR" sz="1100" dirty="0">
                <a:latin typeface="Marianne" panose="02000000000000000000" pitchFamily="2" charset="0"/>
              </a:rPr>
              <a:t>’, etc.)</a:t>
            </a:r>
          </a:p>
        </p:txBody>
      </p:sp>
      <p:sp>
        <p:nvSpPr>
          <p:cNvPr id="10" name="ZoneTexte 9">
            <a:extLst>
              <a:ext uri="{FF2B5EF4-FFF2-40B4-BE49-F238E27FC236}">
                <a16:creationId xmlns:a16="http://schemas.microsoft.com/office/drawing/2014/main" id="{B209711A-82DD-B344-ABF3-192A79DB771A}"/>
              </a:ext>
            </a:extLst>
          </p:cNvPr>
          <p:cNvSpPr txBox="1"/>
          <p:nvPr/>
        </p:nvSpPr>
        <p:spPr>
          <a:xfrm>
            <a:off x="8665294" y="786983"/>
            <a:ext cx="3432748" cy="515526"/>
          </a:xfrm>
          <a:prstGeom prst="rect">
            <a:avLst/>
          </a:prstGeom>
          <a:noFill/>
        </p:spPr>
        <p:txBody>
          <a:bodyPr wrap="square" lIns="91440" tIns="45720" rIns="91440" bIns="45720" rtlCol="0" anchor="t">
            <a:spAutoFit/>
          </a:bodyPr>
          <a:lstStyle/>
          <a:p>
            <a:pPr algn="r"/>
            <a:r>
              <a:rPr lang="fr-FR" sz="1500" b="1">
                <a:solidFill>
                  <a:schemeClr val="bg1"/>
                </a:solidFill>
                <a:latin typeface="Marianne ExtraBold"/>
              </a:rPr>
              <a:t>GUIDE DE L’ÉTUDIANT</a:t>
            </a:r>
          </a:p>
          <a:p>
            <a:pPr algn="r"/>
            <a:r>
              <a:rPr lang="fr-FR" sz="1250" b="1">
                <a:solidFill>
                  <a:schemeClr val="bg1"/>
                </a:solidFill>
                <a:latin typeface="Marianne"/>
              </a:rPr>
              <a:t>2026</a:t>
            </a:r>
            <a:endParaRPr lang="fr-FR" sz="1250" b="1">
              <a:solidFill>
                <a:schemeClr val="bg1"/>
              </a:solidFill>
              <a:latin typeface="Marianne" panose="02000000000000000000" pitchFamily="2" charset="0"/>
            </a:endParaRPr>
          </a:p>
        </p:txBody>
      </p:sp>
      <p:sp>
        <p:nvSpPr>
          <p:cNvPr id="11" name="ZoneTexte 10">
            <a:extLst>
              <a:ext uri="{FF2B5EF4-FFF2-40B4-BE49-F238E27FC236}">
                <a16:creationId xmlns:a16="http://schemas.microsoft.com/office/drawing/2014/main" id="{DC3420CB-0570-B1B2-6A4C-168529184BBC}"/>
              </a:ext>
            </a:extLst>
          </p:cNvPr>
          <p:cNvSpPr txBox="1"/>
          <p:nvPr/>
        </p:nvSpPr>
        <p:spPr>
          <a:xfrm>
            <a:off x="6575689" y="3406184"/>
            <a:ext cx="4577075" cy="2754600"/>
          </a:xfrm>
          <a:prstGeom prst="rect">
            <a:avLst/>
          </a:prstGeom>
          <a:noFill/>
        </p:spPr>
        <p:txBody>
          <a:bodyPr wrap="square" lIns="91440" tIns="45720" rIns="91440" bIns="45720" anchor="t">
            <a:spAutoFit/>
          </a:bodyPr>
          <a:lstStyle/>
          <a:p>
            <a:r>
              <a:rPr lang="fr-FR" sz="1100" b="1" dirty="0">
                <a:solidFill>
                  <a:srgbClr val="E1000F"/>
                </a:solidFill>
                <a:latin typeface="Marianne"/>
              </a:rPr>
              <a:t>Logement étudiant</a:t>
            </a:r>
          </a:p>
          <a:p>
            <a:pPr marL="171450" indent="-171450">
              <a:spcAft>
                <a:spcPts val="200"/>
              </a:spcAft>
              <a:buClr>
                <a:srgbClr val="D2562F"/>
              </a:buClr>
              <a:buFont typeface="Arial" panose="020B0604020202020204" pitchFamily="34" charset="0"/>
              <a:buChar char="•"/>
            </a:pPr>
            <a:r>
              <a:rPr lang="fr-FR" sz="1100" dirty="0">
                <a:latin typeface="Marianne"/>
              </a:rPr>
              <a:t>Offre de qualité à prix social</a:t>
            </a:r>
          </a:p>
          <a:p>
            <a:pPr marL="171450" indent="-171450">
              <a:spcAft>
                <a:spcPts val="200"/>
              </a:spcAft>
              <a:buClr>
                <a:srgbClr val="D2562F"/>
              </a:buClr>
              <a:buFont typeface="Arial" panose="020B0604020202020204" pitchFamily="34" charset="0"/>
              <a:buChar char="•"/>
            </a:pPr>
            <a:r>
              <a:rPr lang="fr-FR" sz="1100" dirty="0">
                <a:latin typeface="Marianne"/>
              </a:rPr>
              <a:t>Aide au logement et à la caution locative</a:t>
            </a:r>
          </a:p>
          <a:p>
            <a:pPr marL="171450" indent="-171450">
              <a:spcAft>
                <a:spcPts val="200"/>
              </a:spcAft>
              <a:buClr>
                <a:srgbClr val="D2562F"/>
              </a:buClr>
              <a:buFont typeface="Arial" panose="020B0604020202020204" pitchFamily="34" charset="0"/>
              <a:buChar char="•"/>
            </a:pPr>
            <a:r>
              <a:rPr lang="fr-FR" sz="1100" dirty="0" err="1">
                <a:latin typeface="Marianne"/>
                <a:hlinkClick r:id="rId4"/>
              </a:rPr>
              <a:t>Lokaviz.fr</a:t>
            </a:r>
            <a:r>
              <a:rPr lang="fr-FR" sz="1100" dirty="0">
                <a:latin typeface="Marianne"/>
              </a:rPr>
              <a:t>, site dédié à la recherche de logement hors Crous</a:t>
            </a:r>
          </a:p>
          <a:p>
            <a:pPr marL="171450" indent="-171450">
              <a:buClr>
                <a:srgbClr val="D2562F"/>
              </a:buClr>
              <a:buFont typeface="Arial" panose="020B0604020202020204" pitchFamily="34" charset="0"/>
              <a:buChar char="•"/>
            </a:pPr>
            <a:endParaRPr lang="fr-FR" sz="1100" b="1" baseline="30000" dirty="0">
              <a:solidFill>
                <a:srgbClr val="000000"/>
              </a:solidFill>
              <a:latin typeface="Calibri" panose="020F0502020204030204"/>
              <a:cs typeface="Calibri" panose="020F0502020204030204"/>
            </a:endParaRPr>
          </a:p>
          <a:p>
            <a:pPr>
              <a:buClr>
                <a:srgbClr val="D2562F"/>
              </a:buClr>
            </a:pPr>
            <a:r>
              <a:rPr lang="fr-FR" sz="1100" b="1" dirty="0">
                <a:solidFill>
                  <a:srgbClr val="E1000F"/>
                </a:solidFill>
                <a:latin typeface="Marianne"/>
              </a:rPr>
              <a:t>Emploi étudiant</a:t>
            </a:r>
          </a:p>
          <a:p>
            <a:pPr marL="171450" indent="-171450">
              <a:spcAft>
                <a:spcPts val="200"/>
              </a:spcAft>
              <a:buClr>
                <a:srgbClr val="D2562F"/>
              </a:buClr>
              <a:buFont typeface="Arial" panose="020B0604020202020204" pitchFamily="34" charset="0"/>
              <a:buChar char="•"/>
            </a:pPr>
            <a:r>
              <a:rPr lang="fr-FR" sz="1100" dirty="0" err="1">
                <a:latin typeface="Marianne"/>
                <a:hlinkClick r:id="rId5"/>
              </a:rPr>
              <a:t>Jobaviz.fr</a:t>
            </a:r>
            <a:r>
              <a:rPr lang="fr-FR" sz="1100" dirty="0">
                <a:latin typeface="Marianne"/>
              </a:rPr>
              <a:t>, site dédié à la recherche d’emplois </a:t>
            </a:r>
            <a:r>
              <a:rPr lang="fr-FR" sz="1100" dirty="0">
                <a:latin typeface="Marianne" panose="02000000000000000000" pitchFamily="2" charset="0"/>
              </a:rPr>
              <a:t/>
            </a:r>
            <a:br>
              <a:rPr lang="fr-FR" sz="1100" dirty="0">
                <a:latin typeface="Marianne" panose="02000000000000000000" pitchFamily="2" charset="0"/>
              </a:rPr>
            </a:br>
            <a:r>
              <a:rPr lang="fr-FR" sz="1100" dirty="0">
                <a:latin typeface="Marianne"/>
              </a:rPr>
              <a:t>pour les étudiants</a:t>
            </a:r>
          </a:p>
          <a:p>
            <a:pPr marL="171450" indent="-171450">
              <a:spcAft>
                <a:spcPts val="200"/>
              </a:spcAft>
              <a:buClr>
                <a:srgbClr val="D2562F"/>
              </a:buClr>
              <a:buFont typeface="Arial" panose="020B0604020202020204" pitchFamily="34" charset="0"/>
              <a:buChar char="•"/>
            </a:pPr>
            <a:r>
              <a:rPr lang="fr-FR" sz="1100" dirty="0">
                <a:latin typeface="Marianne"/>
              </a:rPr>
              <a:t>Emplois étudiants dans les Crous</a:t>
            </a:r>
          </a:p>
          <a:p>
            <a:pPr>
              <a:buClr>
                <a:srgbClr val="D2562F"/>
              </a:buClr>
            </a:pPr>
            <a:endParaRPr lang="fr-FR" sz="1100" b="1" dirty="0">
              <a:latin typeface="Marianne" panose="02000000000000000000" pitchFamily="2" charset="0"/>
            </a:endParaRPr>
          </a:p>
          <a:p>
            <a:pPr>
              <a:buClr>
                <a:srgbClr val="D2562F"/>
              </a:buClr>
            </a:pPr>
            <a:r>
              <a:rPr lang="fr-FR" sz="1100" b="1" dirty="0">
                <a:solidFill>
                  <a:srgbClr val="E1000F"/>
                </a:solidFill>
                <a:latin typeface="Marianne"/>
              </a:rPr>
              <a:t>Vie de campus</a:t>
            </a:r>
          </a:p>
          <a:p>
            <a:pPr marL="171450" indent="-171450">
              <a:spcAft>
                <a:spcPts val="200"/>
              </a:spcAft>
              <a:buClr>
                <a:srgbClr val="D2562F"/>
              </a:buClr>
              <a:buFont typeface="Arial" panose="020B0604020202020204" pitchFamily="34" charset="0"/>
              <a:buChar char="•"/>
            </a:pPr>
            <a:r>
              <a:rPr lang="fr-FR" sz="1100" dirty="0">
                <a:latin typeface="Marianne"/>
              </a:rPr>
              <a:t>Soutien aux initiatives étudiantes </a:t>
            </a:r>
          </a:p>
          <a:p>
            <a:pPr marL="171450" indent="-171450">
              <a:spcAft>
                <a:spcPts val="200"/>
              </a:spcAft>
              <a:buClr>
                <a:srgbClr val="D2562F"/>
              </a:buClr>
              <a:buFont typeface="Arial" panose="020B0604020202020204" pitchFamily="34" charset="0"/>
              <a:buChar char="•"/>
            </a:pPr>
            <a:r>
              <a:rPr lang="fr-FR" sz="1100" dirty="0">
                <a:latin typeface="Marianne"/>
              </a:rPr>
              <a:t>Organisation de concours de création </a:t>
            </a:r>
            <a:r>
              <a:rPr lang="fr-FR" sz="1100" dirty="0">
                <a:latin typeface="Marianne" panose="02000000000000000000" pitchFamily="2" charset="0"/>
              </a:rPr>
              <a:t/>
            </a:r>
            <a:br>
              <a:rPr lang="fr-FR" sz="1100" dirty="0">
                <a:latin typeface="Marianne" panose="02000000000000000000" pitchFamily="2" charset="0"/>
              </a:rPr>
            </a:br>
            <a:r>
              <a:rPr lang="fr-FR" sz="1100" dirty="0">
                <a:latin typeface="Marianne"/>
              </a:rPr>
              <a:t>et d’actions culturelles</a:t>
            </a:r>
          </a:p>
          <a:p>
            <a:pPr marL="171450" indent="-171450">
              <a:spcAft>
                <a:spcPts val="200"/>
              </a:spcAft>
              <a:buClr>
                <a:srgbClr val="D2562F"/>
              </a:buClr>
              <a:buFont typeface="Arial" panose="020B0604020202020204" pitchFamily="34" charset="0"/>
              <a:buChar char="•"/>
            </a:pPr>
            <a:r>
              <a:rPr lang="fr-FR" sz="1100" dirty="0">
                <a:latin typeface="Marianne"/>
              </a:rPr>
              <a:t>Animation dans les résidences pour favoriser l’échange et la convivialité</a:t>
            </a:r>
          </a:p>
        </p:txBody>
      </p:sp>
      <p:sp>
        <p:nvSpPr>
          <p:cNvPr id="14" name="ZoneTexte 13">
            <a:extLst>
              <a:ext uri="{FF2B5EF4-FFF2-40B4-BE49-F238E27FC236}">
                <a16:creationId xmlns:a16="http://schemas.microsoft.com/office/drawing/2014/main" id="{9DB80F87-5034-5B72-005E-C4B390346DD1}"/>
              </a:ext>
            </a:extLst>
          </p:cNvPr>
          <p:cNvSpPr txBox="1"/>
          <p:nvPr/>
        </p:nvSpPr>
        <p:spPr>
          <a:xfrm>
            <a:off x="717207" y="3521600"/>
            <a:ext cx="1590868" cy="1261884"/>
          </a:xfrm>
          <a:prstGeom prst="rect">
            <a:avLst/>
          </a:prstGeom>
          <a:noFill/>
          <a:ln>
            <a:noFill/>
          </a:ln>
        </p:spPr>
        <p:txBody>
          <a:bodyPr wrap="square">
            <a:spAutoFit/>
          </a:bodyPr>
          <a:lstStyle/>
          <a:p>
            <a:endParaRPr lang="fr-FR" sz="1800" baseline="30000" dirty="0">
              <a:solidFill>
                <a:srgbClr val="5BC4E9"/>
              </a:solidFill>
              <a:latin typeface="Marianne Light" panose="02000000000000000000" pitchFamily="2" charset="0"/>
            </a:endParaRPr>
          </a:p>
          <a:p>
            <a:pPr algn="ctr"/>
            <a:r>
              <a:rPr lang="fr-FR" sz="1600" b="1" baseline="30000" dirty="0">
                <a:solidFill>
                  <a:srgbClr val="D2562F"/>
                </a:solidFill>
                <a:latin typeface="Marianne" panose="02000000000000000000" pitchFamily="2" charset="0"/>
              </a:rPr>
              <a:t>TOUS VOS SERVICES ET DÉMARCHES </a:t>
            </a:r>
            <a:br>
              <a:rPr lang="fr-FR" sz="1600" b="1" baseline="30000" dirty="0">
                <a:solidFill>
                  <a:srgbClr val="D2562F"/>
                </a:solidFill>
                <a:latin typeface="Marianne" panose="02000000000000000000" pitchFamily="2" charset="0"/>
              </a:rPr>
            </a:br>
            <a:r>
              <a:rPr lang="fr-FR" sz="1600" b="1" baseline="30000" dirty="0">
                <a:solidFill>
                  <a:srgbClr val="D2562F"/>
                </a:solidFill>
                <a:latin typeface="Marianne" panose="02000000000000000000" pitchFamily="2" charset="0"/>
              </a:rPr>
              <a:t>EN LIGNE SUR VOTRE COMPTE </a:t>
            </a:r>
            <a:r>
              <a:rPr lang="fr-FR" sz="1600" b="1" baseline="30000" dirty="0" err="1">
                <a:solidFill>
                  <a:srgbClr val="D2562F"/>
                </a:solidFill>
                <a:latin typeface="Marianne" panose="02000000000000000000" pitchFamily="2" charset="0"/>
              </a:rPr>
              <a:t>MESSERVICES</a:t>
            </a:r>
            <a:r>
              <a:rPr lang="fr-FR" sz="1600" b="1" baseline="30000" dirty="0">
                <a:solidFill>
                  <a:srgbClr val="D2562F"/>
                </a:solidFill>
                <a:latin typeface="Marianne" panose="02000000000000000000" pitchFamily="2" charset="0"/>
              </a:rPr>
              <a:t>. </a:t>
            </a:r>
            <a:r>
              <a:rPr lang="fr-FR" sz="1600" b="1" baseline="30000" dirty="0" err="1">
                <a:solidFill>
                  <a:srgbClr val="D2562F"/>
                </a:solidFill>
                <a:latin typeface="Marianne" panose="02000000000000000000" pitchFamily="2" charset="0"/>
              </a:rPr>
              <a:t>ETUDIANT.GOUV.FR</a:t>
            </a:r>
            <a:endParaRPr lang="fr-FR" sz="1600" b="1" baseline="30000" dirty="0">
              <a:solidFill>
                <a:srgbClr val="D2562F"/>
              </a:solidFill>
              <a:latin typeface="Marianne" panose="02000000000000000000" pitchFamily="2" charset="0"/>
            </a:endParaRPr>
          </a:p>
        </p:txBody>
      </p:sp>
      <p:sp>
        <p:nvSpPr>
          <p:cNvPr id="12" name="Rectangle 11">
            <a:extLst>
              <a:ext uri="{FF2B5EF4-FFF2-40B4-BE49-F238E27FC236}">
                <a16:creationId xmlns:a16="http://schemas.microsoft.com/office/drawing/2014/main" id="{E7A60578-63D8-47F1-58A7-50CB4BD1B69C}"/>
              </a:ext>
            </a:extLst>
          </p:cNvPr>
          <p:cNvSpPr/>
          <p:nvPr/>
        </p:nvSpPr>
        <p:spPr>
          <a:xfrm>
            <a:off x="546469" y="3492899"/>
            <a:ext cx="1932344" cy="2667885"/>
          </a:xfrm>
          <a:prstGeom prst="rect">
            <a:avLst/>
          </a:prstGeom>
          <a:noFill/>
          <a:ln>
            <a:solidFill>
              <a:srgbClr val="D256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rgbClr val="F08DA3"/>
                </a:solidFill>
              </a:ln>
              <a:solidFill>
                <a:srgbClr val="F08DA3"/>
              </a:solidFill>
            </a:endParaRPr>
          </a:p>
        </p:txBody>
      </p:sp>
      <p:pic>
        <p:nvPicPr>
          <p:cNvPr id="2" name="Image 1"/>
          <p:cNvPicPr>
            <a:picLocks noChangeAspect="1"/>
          </p:cNvPicPr>
          <p:nvPr/>
        </p:nvPicPr>
        <p:blipFill rotWithShape="1">
          <a:blip r:embed="rId6">
            <a:extLst>
              <a:ext uri="{28A0092B-C50C-407E-A947-70E740481C1C}">
                <a14:useLocalDpi xmlns:a14="http://schemas.microsoft.com/office/drawing/2010/main" val="0"/>
              </a:ext>
            </a:extLst>
          </a:blip>
          <a:srcRect l="10381" t="10527" r="9795" b="10352"/>
          <a:stretch/>
        </p:blipFill>
        <p:spPr>
          <a:xfrm>
            <a:off x="887093" y="4812185"/>
            <a:ext cx="1251096" cy="1240074"/>
          </a:xfrm>
          <a:prstGeom prst="rect">
            <a:avLst/>
          </a:prstGeom>
        </p:spPr>
      </p:pic>
    </p:spTree>
    <p:extLst>
      <p:ext uri="{BB962C8B-B14F-4D97-AF65-F5344CB8AC3E}">
        <p14:creationId xmlns:p14="http://schemas.microsoft.com/office/powerpoint/2010/main" val="4080308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femme, femelle, capture d’écran&#10;&#10;Description générée automatiquement">
            <a:extLst>
              <a:ext uri="{FF2B5EF4-FFF2-40B4-BE49-F238E27FC236}">
                <a16:creationId xmlns:a16="http://schemas.microsoft.com/office/drawing/2014/main" id="{FAC55054-1D07-4B7E-FD47-93F0DCB662A6}"/>
              </a:ext>
            </a:extLst>
          </p:cNvPr>
          <p:cNvPicPr>
            <a:picLocks noChangeAspect="1"/>
          </p:cNvPicPr>
          <p:nvPr/>
        </p:nvPicPr>
        <p:blipFill>
          <a:blip r:embed="rId2"/>
          <a:stretch>
            <a:fillRect/>
          </a:stretch>
        </p:blipFill>
        <p:spPr>
          <a:xfrm>
            <a:off x="1805" y="0"/>
            <a:ext cx="12188390" cy="6858000"/>
          </a:xfrm>
          <a:prstGeom prst="rect">
            <a:avLst/>
          </a:prstGeom>
        </p:spPr>
      </p:pic>
      <p:sp>
        <p:nvSpPr>
          <p:cNvPr id="6" name="ZoneTexte 5">
            <a:extLst>
              <a:ext uri="{FF2B5EF4-FFF2-40B4-BE49-F238E27FC236}">
                <a16:creationId xmlns:a16="http://schemas.microsoft.com/office/drawing/2014/main" id="{236F5690-0F2D-634A-A112-029C5A846723}"/>
              </a:ext>
            </a:extLst>
          </p:cNvPr>
          <p:cNvSpPr txBox="1"/>
          <p:nvPr/>
        </p:nvSpPr>
        <p:spPr>
          <a:xfrm>
            <a:off x="0" y="6553997"/>
            <a:ext cx="3449782" cy="223138"/>
          </a:xfrm>
          <a:prstGeom prst="rect">
            <a:avLst/>
          </a:prstGeom>
          <a:noFill/>
        </p:spPr>
        <p:txBody>
          <a:bodyPr wrap="square" rtlCol="0">
            <a:spAutoFit/>
          </a:bodyPr>
          <a:lstStyle/>
          <a:p>
            <a:pPr algn="ctr"/>
            <a:r>
              <a:rPr lang="fr-FR" sz="850">
                <a:latin typeface="Marianne" panose="02000000000000000000" pitchFamily="2" charset="0"/>
              </a:rPr>
              <a:t>Mission communication • Sous-direction de la Vie étudiante</a:t>
            </a:r>
          </a:p>
        </p:txBody>
      </p:sp>
      <p:sp>
        <p:nvSpPr>
          <p:cNvPr id="7" name="ZoneTexte 6">
            <a:extLst>
              <a:ext uri="{FF2B5EF4-FFF2-40B4-BE49-F238E27FC236}">
                <a16:creationId xmlns:a16="http://schemas.microsoft.com/office/drawing/2014/main" id="{E3AF1BD8-5ACD-EC46-A4C4-E64658B23CEB}"/>
              </a:ext>
            </a:extLst>
          </p:cNvPr>
          <p:cNvSpPr txBox="1"/>
          <p:nvPr/>
        </p:nvSpPr>
        <p:spPr>
          <a:xfrm>
            <a:off x="8665294" y="6517950"/>
            <a:ext cx="3449782" cy="276999"/>
          </a:xfrm>
          <a:prstGeom prst="rect">
            <a:avLst/>
          </a:prstGeom>
          <a:noFill/>
        </p:spPr>
        <p:txBody>
          <a:bodyPr wrap="square" lIns="91440" tIns="45720" rIns="91440" bIns="45720" rtlCol="0" anchor="t">
            <a:spAutoFit/>
          </a:bodyPr>
          <a:lstStyle/>
          <a:p>
            <a:pPr algn="r"/>
            <a:r>
              <a:rPr lang="fr-FR" sz="850" dirty="0">
                <a:latin typeface="Marianne" panose="02000000000000000000" pitchFamily="2" charset="0"/>
              </a:rPr>
              <a:t>Février 2026 </a:t>
            </a:r>
            <a:r>
              <a:rPr lang="fr-FR" sz="850" dirty="0" smtClean="0">
                <a:latin typeface="Marianne"/>
              </a:rPr>
              <a:t>• </a:t>
            </a:r>
            <a:r>
              <a:rPr lang="fr-FR" sz="1200" b="1" dirty="0">
                <a:solidFill>
                  <a:srgbClr val="FF0000"/>
                </a:solidFill>
                <a:latin typeface="Marianne ExtraBold"/>
              </a:rPr>
              <a:t>5</a:t>
            </a:r>
          </a:p>
        </p:txBody>
      </p:sp>
      <p:sp>
        <p:nvSpPr>
          <p:cNvPr id="8" name="ZoneTexte 7">
            <a:extLst>
              <a:ext uri="{FF2B5EF4-FFF2-40B4-BE49-F238E27FC236}">
                <a16:creationId xmlns:a16="http://schemas.microsoft.com/office/drawing/2014/main" id="{3E869205-5FCA-9D4E-A015-536F57E963E3}"/>
              </a:ext>
            </a:extLst>
          </p:cNvPr>
          <p:cNvSpPr txBox="1"/>
          <p:nvPr/>
        </p:nvSpPr>
        <p:spPr>
          <a:xfrm>
            <a:off x="6743651" y="2975523"/>
            <a:ext cx="5528862" cy="1631216"/>
          </a:xfrm>
          <a:prstGeom prst="rect">
            <a:avLst/>
          </a:prstGeom>
          <a:noFill/>
        </p:spPr>
        <p:txBody>
          <a:bodyPr wrap="square" rtlCol="0">
            <a:spAutoFit/>
          </a:bodyPr>
          <a:lstStyle/>
          <a:p>
            <a:pPr>
              <a:lnSpc>
                <a:spcPts val="6000"/>
              </a:lnSpc>
            </a:pPr>
            <a:r>
              <a:rPr lang="fr-FR" sz="4400" b="1">
                <a:solidFill>
                  <a:schemeClr val="bg1"/>
                </a:solidFill>
                <a:latin typeface="Marianne ExtraBold" panose="02000000000000000000" pitchFamily="2" charset="0"/>
              </a:rPr>
              <a:t>L’accompagnement social</a:t>
            </a:r>
          </a:p>
        </p:txBody>
      </p:sp>
      <p:cxnSp>
        <p:nvCxnSpPr>
          <p:cNvPr id="3" name="Connecteur droit 2">
            <a:extLst>
              <a:ext uri="{FF2B5EF4-FFF2-40B4-BE49-F238E27FC236}">
                <a16:creationId xmlns:a16="http://schemas.microsoft.com/office/drawing/2014/main" id="{956C640D-0F98-7D4C-9A51-B7A396D2F818}"/>
              </a:ext>
            </a:extLst>
          </p:cNvPr>
          <p:cNvCxnSpPr>
            <a:cxnSpLocks/>
          </p:cNvCxnSpPr>
          <p:nvPr/>
        </p:nvCxnSpPr>
        <p:spPr>
          <a:xfrm>
            <a:off x="6889630" y="4878981"/>
            <a:ext cx="438532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7970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10;&#10;Description générée automatiquement">
            <a:extLst>
              <a:ext uri="{FF2B5EF4-FFF2-40B4-BE49-F238E27FC236}">
                <a16:creationId xmlns:a16="http://schemas.microsoft.com/office/drawing/2014/main" id="{5ACF8516-1207-E854-7AC1-73A76A2DAB34}"/>
              </a:ext>
            </a:extLst>
          </p:cNvPr>
          <p:cNvPicPr>
            <a:picLocks noChangeAspect="1"/>
          </p:cNvPicPr>
          <p:nvPr/>
        </p:nvPicPr>
        <p:blipFill>
          <a:blip r:embed="rId2"/>
          <a:stretch>
            <a:fillRect/>
          </a:stretch>
        </p:blipFill>
        <p:spPr>
          <a:xfrm>
            <a:off x="3610" y="-80865"/>
            <a:ext cx="12188390" cy="6858000"/>
          </a:xfrm>
          <a:prstGeom prst="rect">
            <a:avLst/>
          </a:prstGeom>
        </p:spPr>
      </p:pic>
      <p:sp>
        <p:nvSpPr>
          <p:cNvPr id="6" name="ZoneTexte 5">
            <a:extLst>
              <a:ext uri="{FF2B5EF4-FFF2-40B4-BE49-F238E27FC236}">
                <a16:creationId xmlns:a16="http://schemas.microsoft.com/office/drawing/2014/main" id="{0A17ACB1-9759-5C49-B7F4-038BE53BC4B8}"/>
              </a:ext>
            </a:extLst>
          </p:cNvPr>
          <p:cNvSpPr txBox="1"/>
          <p:nvPr/>
        </p:nvSpPr>
        <p:spPr>
          <a:xfrm>
            <a:off x="0" y="6553997"/>
            <a:ext cx="3449782" cy="223138"/>
          </a:xfrm>
          <a:prstGeom prst="rect">
            <a:avLst/>
          </a:prstGeom>
          <a:noFill/>
        </p:spPr>
        <p:txBody>
          <a:bodyPr wrap="square" rtlCol="0">
            <a:spAutoFit/>
          </a:bodyPr>
          <a:lstStyle/>
          <a:p>
            <a:pPr algn="ctr"/>
            <a:r>
              <a:rPr lang="fr-FR" sz="850">
                <a:latin typeface="Marianne" panose="02000000000000000000" pitchFamily="2" charset="0"/>
              </a:rPr>
              <a:t>Mission communication • Sous-direction de la Vie étudiante</a:t>
            </a:r>
          </a:p>
        </p:txBody>
      </p:sp>
      <p:sp>
        <p:nvSpPr>
          <p:cNvPr id="7" name="ZoneTexte 6">
            <a:extLst>
              <a:ext uri="{FF2B5EF4-FFF2-40B4-BE49-F238E27FC236}">
                <a16:creationId xmlns:a16="http://schemas.microsoft.com/office/drawing/2014/main" id="{3C96AC02-7AFE-9B42-BE95-1A094CE30146}"/>
              </a:ext>
            </a:extLst>
          </p:cNvPr>
          <p:cNvSpPr txBox="1"/>
          <p:nvPr/>
        </p:nvSpPr>
        <p:spPr>
          <a:xfrm>
            <a:off x="8665294" y="6517950"/>
            <a:ext cx="3449782" cy="276999"/>
          </a:xfrm>
          <a:prstGeom prst="rect">
            <a:avLst/>
          </a:prstGeom>
          <a:noFill/>
        </p:spPr>
        <p:txBody>
          <a:bodyPr wrap="square" lIns="91440" tIns="45720" rIns="91440" bIns="45720" rtlCol="0" anchor="t">
            <a:spAutoFit/>
          </a:bodyPr>
          <a:lstStyle/>
          <a:p>
            <a:pPr algn="r"/>
            <a:r>
              <a:rPr lang="fr-FR" sz="850" dirty="0">
                <a:latin typeface="Marianne" panose="02000000000000000000" pitchFamily="2" charset="0"/>
              </a:rPr>
              <a:t>Février 2026 </a:t>
            </a:r>
            <a:r>
              <a:rPr lang="fr-FR" sz="850" dirty="0" smtClean="0">
                <a:latin typeface="Marianne"/>
              </a:rPr>
              <a:t>• </a:t>
            </a:r>
            <a:r>
              <a:rPr lang="fr-FR" sz="1200" b="1" dirty="0">
                <a:solidFill>
                  <a:srgbClr val="FF0000"/>
                </a:solidFill>
                <a:latin typeface="Marianne ExtraBold"/>
              </a:rPr>
              <a:t>6</a:t>
            </a:r>
          </a:p>
        </p:txBody>
      </p:sp>
      <p:sp>
        <p:nvSpPr>
          <p:cNvPr id="8" name="ZoneTexte 7">
            <a:extLst>
              <a:ext uri="{FF2B5EF4-FFF2-40B4-BE49-F238E27FC236}">
                <a16:creationId xmlns:a16="http://schemas.microsoft.com/office/drawing/2014/main" id="{F25A2302-358E-E947-9338-2B93CD150B52}"/>
              </a:ext>
            </a:extLst>
          </p:cNvPr>
          <p:cNvSpPr txBox="1"/>
          <p:nvPr/>
        </p:nvSpPr>
        <p:spPr>
          <a:xfrm>
            <a:off x="3110514" y="1609265"/>
            <a:ext cx="7947810" cy="553998"/>
          </a:xfrm>
          <a:prstGeom prst="rect">
            <a:avLst/>
          </a:prstGeom>
          <a:noFill/>
        </p:spPr>
        <p:txBody>
          <a:bodyPr wrap="square" rtlCol="0">
            <a:spAutoFit/>
          </a:bodyPr>
          <a:lstStyle/>
          <a:p>
            <a:r>
              <a:rPr lang="fr-FR" sz="3000" b="1">
                <a:solidFill>
                  <a:srgbClr val="F08DA3"/>
                </a:solidFill>
                <a:latin typeface="Marianne ExtraBold" panose="02000000000000000000" pitchFamily="2" charset="0"/>
              </a:rPr>
              <a:t>Les bourses</a:t>
            </a:r>
            <a:r>
              <a:rPr lang="fr-FR" sz="3000" b="1">
                <a:solidFill>
                  <a:srgbClr val="F08DA3"/>
                </a:solidFill>
                <a:latin typeface="Marianne Medium" panose="02000000000000000000" pitchFamily="2" charset="0"/>
              </a:rPr>
              <a:t> </a:t>
            </a:r>
            <a:r>
              <a:rPr lang="fr-FR" sz="3000">
                <a:solidFill>
                  <a:srgbClr val="F08DA3"/>
                </a:solidFill>
                <a:latin typeface="Marianne Medium" panose="02000000000000000000" pitchFamily="2" charset="0"/>
              </a:rPr>
              <a:t>sur critères sociaux</a:t>
            </a:r>
            <a:endParaRPr lang="fr-FR" sz="3000" b="1">
              <a:solidFill>
                <a:srgbClr val="F08DA3"/>
              </a:solidFill>
              <a:latin typeface="Marianne ExtraBold" panose="02000000000000000000" pitchFamily="2" charset="0"/>
            </a:endParaRPr>
          </a:p>
        </p:txBody>
      </p:sp>
      <p:sp>
        <p:nvSpPr>
          <p:cNvPr id="5" name="ZoneTexte 4">
            <a:extLst>
              <a:ext uri="{FF2B5EF4-FFF2-40B4-BE49-F238E27FC236}">
                <a16:creationId xmlns:a16="http://schemas.microsoft.com/office/drawing/2014/main" id="{14349092-8DD2-B350-6107-8449B8AC7A76}"/>
              </a:ext>
            </a:extLst>
          </p:cNvPr>
          <p:cNvSpPr txBox="1"/>
          <p:nvPr/>
        </p:nvSpPr>
        <p:spPr>
          <a:xfrm>
            <a:off x="7987450" y="2121234"/>
            <a:ext cx="4110592" cy="2277547"/>
          </a:xfrm>
          <a:prstGeom prst="rect">
            <a:avLst/>
          </a:prstGeom>
          <a:noFill/>
        </p:spPr>
        <p:txBody>
          <a:bodyPr wrap="square" rtlCol="0">
            <a:spAutoFit/>
          </a:bodyPr>
          <a:lstStyle/>
          <a:p>
            <a:r>
              <a:rPr lang="fr-FR" sz="1100" b="1" dirty="0">
                <a:solidFill>
                  <a:srgbClr val="E1000F"/>
                </a:solidFill>
                <a:effectLst/>
                <a:latin typeface="Marianne" panose="02000000000000000000" pitchFamily="2" charset="0"/>
              </a:rPr>
              <a:t>Conditions de Nationalité</a:t>
            </a:r>
          </a:p>
          <a:p>
            <a:endParaRPr lang="fr-FR" sz="1100" b="1" dirty="0">
              <a:effectLst/>
              <a:latin typeface="Marianne" panose="02000000000000000000" pitchFamily="2" charset="0"/>
            </a:endParaRPr>
          </a:p>
          <a:p>
            <a:pPr marL="171450" indent="-171450">
              <a:spcBef>
                <a:spcPts val="600"/>
              </a:spcBef>
              <a:buClr>
                <a:srgbClr val="F08DA3"/>
              </a:buClr>
              <a:buFont typeface="Arial" panose="020B0604020202020204" pitchFamily="34" charset="0"/>
              <a:buChar char="•"/>
            </a:pPr>
            <a:r>
              <a:rPr lang="fr-FR" sz="1100" b="1" dirty="0">
                <a:latin typeface="Marianne" panose="02000000000000000000" pitchFamily="2" charset="0"/>
              </a:rPr>
              <a:t>Être de nationalité française ou avoir la nationalité d’un état membre de l’Union Européenne </a:t>
            </a:r>
            <a:br>
              <a:rPr lang="fr-FR" sz="1100" b="1" dirty="0">
                <a:latin typeface="Marianne" panose="02000000000000000000" pitchFamily="2" charset="0"/>
              </a:rPr>
            </a:br>
            <a:r>
              <a:rPr lang="fr-FR" sz="1100" b="1" dirty="0">
                <a:latin typeface="Marianne" panose="02000000000000000000" pitchFamily="2" charset="0"/>
              </a:rPr>
              <a:t>(ou d’un état faisant partie de l’espace économique européen).</a:t>
            </a:r>
          </a:p>
          <a:p>
            <a:pPr marL="171450" indent="-171450">
              <a:spcBef>
                <a:spcPts val="600"/>
              </a:spcBef>
              <a:buClr>
                <a:srgbClr val="F08DA3"/>
              </a:buClr>
              <a:buFont typeface="Arial" panose="020B0604020202020204" pitchFamily="34" charset="0"/>
              <a:buChar char="•"/>
            </a:pPr>
            <a:r>
              <a:rPr lang="fr-FR" sz="1100" b="1" dirty="0">
                <a:latin typeface="Marianne" panose="02000000000000000000" pitchFamily="2" charset="0"/>
              </a:rPr>
              <a:t>Pour les </a:t>
            </a:r>
            <a:r>
              <a:rPr lang="fr-FR" sz="1100" b="1" dirty="0">
                <a:effectLst/>
                <a:latin typeface="Marianne Medium" panose="02000000000000000000" pitchFamily="2" charset="0"/>
              </a:rPr>
              <a:t>étudiants d’une </a:t>
            </a:r>
            <a:r>
              <a:rPr lang="fr-FR" sz="1100" b="1" dirty="0">
                <a:latin typeface="Marianne" panose="02000000000000000000" pitchFamily="2" charset="0"/>
              </a:rPr>
              <a:t>autre</a:t>
            </a:r>
            <a:r>
              <a:rPr lang="fr-FR" sz="1100" b="1" dirty="0">
                <a:effectLst/>
                <a:latin typeface="Marianne Medium" panose="02000000000000000000" pitchFamily="2" charset="0"/>
              </a:rPr>
              <a:t> nationalité </a:t>
            </a:r>
            <a:r>
              <a:rPr lang="fr-FR" sz="1100" b="1" dirty="0" smtClean="0">
                <a:effectLst/>
                <a:latin typeface="Marianne Medium" panose="02000000000000000000" pitchFamily="2" charset="0"/>
              </a:rPr>
              <a:t>:</a:t>
            </a:r>
            <a:endParaRPr lang="fr-FR" sz="1100" b="1" dirty="0">
              <a:effectLst/>
              <a:latin typeface="Marianne Medium" panose="02000000000000000000" pitchFamily="2" charset="0"/>
            </a:endParaRPr>
          </a:p>
          <a:p>
            <a:pPr marL="628650" lvl="1" indent="-171450">
              <a:buFont typeface="Police système Courant"/>
              <a:buChar char="-"/>
            </a:pPr>
            <a:r>
              <a:rPr lang="fr-FR" sz="1100" dirty="0">
                <a:effectLst/>
                <a:latin typeface="Marianne" panose="02000000000000000000" pitchFamily="2" charset="0"/>
              </a:rPr>
              <a:t>bénéficier d’un titre de séjour valide,</a:t>
            </a:r>
          </a:p>
          <a:p>
            <a:pPr marL="628650" lvl="1" indent="-171450">
              <a:buFont typeface="Police système Courant"/>
              <a:buChar char="-"/>
            </a:pPr>
            <a:r>
              <a:rPr lang="fr-FR" sz="1100" dirty="0">
                <a:effectLst/>
                <a:latin typeface="Marianne" panose="02000000000000000000" pitchFamily="2" charset="0"/>
              </a:rPr>
              <a:t>être domicilié en France depuis au moins deux ans et être rattaché à un foyer fiscal (père, mère </a:t>
            </a:r>
            <a:br>
              <a:rPr lang="fr-FR" sz="1100" dirty="0">
                <a:effectLst/>
                <a:latin typeface="Marianne" panose="02000000000000000000" pitchFamily="2" charset="0"/>
              </a:rPr>
            </a:br>
            <a:r>
              <a:rPr lang="fr-FR" sz="1100" dirty="0">
                <a:effectLst/>
                <a:latin typeface="Marianne" panose="02000000000000000000" pitchFamily="2" charset="0"/>
              </a:rPr>
              <a:t>ou tuteur légal) situé en France depuis au moins deux ans</a:t>
            </a:r>
            <a:r>
              <a:rPr lang="fr-FR" sz="1100" dirty="0" smtClean="0">
                <a:effectLst/>
                <a:latin typeface="Marianne" panose="02000000000000000000" pitchFamily="2" charset="0"/>
              </a:rPr>
              <a:t>.</a:t>
            </a:r>
          </a:p>
        </p:txBody>
      </p:sp>
      <p:sp>
        <p:nvSpPr>
          <p:cNvPr id="14" name="ZoneTexte 13">
            <a:extLst>
              <a:ext uri="{FF2B5EF4-FFF2-40B4-BE49-F238E27FC236}">
                <a16:creationId xmlns:a16="http://schemas.microsoft.com/office/drawing/2014/main" id="{ECFD95D4-FB71-6A41-4F0E-A82C4836BB96}"/>
              </a:ext>
            </a:extLst>
          </p:cNvPr>
          <p:cNvSpPr txBox="1"/>
          <p:nvPr/>
        </p:nvSpPr>
        <p:spPr>
          <a:xfrm>
            <a:off x="697952" y="4114347"/>
            <a:ext cx="1889206" cy="1384995"/>
          </a:xfrm>
          <a:prstGeom prst="rect">
            <a:avLst/>
          </a:prstGeom>
          <a:noFill/>
        </p:spPr>
        <p:txBody>
          <a:bodyPr wrap="square">
            <a:spAutoFit/>
          </a:bodyPr>
          <a:lstStyle/>
          <a:p>
            <a:pPr algn="ctr"/>
            <a:r>
              <a:rPr lang="fr-FR" sz="1800" b="1" baseline="30000" dirty="0">
                <a:solidFill>
                  <a:srgbClr val="F08DA3"/>
                </a:solidFill>
                <a:latin typeface="Marianne" panose="02000000000000000000" pitchFamily="2" charset="0"/>
              </a:rPr>
              <a:t>L’ÉTUDIANT DOIT RESPECTER LES CONDITIONS D’ASSIDUITÉ ET </a:t>
            </a:r>
          </a:p>
          <a:p>
            <a:pPr algn="ctr"/>
            <a:r>
              <a:rPr lang="fr-FR" sz="1800" b="1" baseline="30000" dirty="0">
                <a:solidFill>
                  <a:srgbClr val="F08DA3"/>
                </a:solidFill>
                <a:latin typeface="Marianne" panose="02000000000000000000" pitchFamily="2" charset="0"/>
              </a:rPr>
              <a:t>DE PRÉSENCE AUX ENSEIGNEMENTS </a:t>
            </a:r>
            <a:br>
              <a:rPr lang="fr-FR" sz="1800" b="1" baseline="30000" dirty="0">
                <a:solidFill>
                  <a:srgbClr val="F08DA3"/>
                </a:solidFill>
                <a:latin typeface="Marianne" panose="02000000000000000000" pitchFamily="2" charset="0"/>
              </a:rPr>
            </a:br>
            <a:r>
              <a:rPr lang="fr-FR" sz="1800" b="1" baseline="30000" dirty="0">
                <a:solidFill>
                  <a:srgbClr val="F08DA3"/>
                </a:solidFill>
                <a:latin typeface="Marianne" panose="02000000000000000000" pitchFamily="2" charset="0"/>
              </a:rPr>
              <a:t>&amp; EXAMENS</a:t>
            </a:r>
            <a:endParaRPr lang="fr-FR" sz="1600" b="1" baseline="30000" dirty="0">
              <a:solidFill>
                <a:srgbClr val="F08DA3"/>
              </a:solidFill>
              <a:latin typeface="Marianne" panose="02000000000000000000" pitchFamily="2" charset="0"/>
            </a:endParaRPr>
          </a:p>
        </p:txBody>
      </p:sp>
      <p:sp>
        <p:nvSpPr>
          <p:cNvPr id="15" name="Rectangle 14">
            <a:extLst>
              <a:ext uri="{FF2B5EF4-FFF2-40B4-BE49-F238E27FC236}">
                <a16:creationId xmlns:a16="http://schemas.microsoft.com/office/drawing/2014/main" id="{3EED1585-E4EA-8503-F759-CCF7FC6DF281}"/>
              </a:ext>
            </a:extLst>
          </p:cNvPr>
          <p:cNvSpPr/>
          <p:nvPr/>
        </p:nvSpPr>
        <p:spPr>
          <a:xfrm>
            <a:off x="694968" y="3882479"/>
            <a:ext cx="1968373" cy="1706558"/>
          </a:xfrm>
          <a:prstGeom prst="rect">
            <a:avLst/>
          </a:prstGeom>
          <a:noFill/>
          <a:ln>
            <a:solidFill>
              <a:srgbClr val="F08D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rgbClr val="F08DA3"/>
                </a:solidFill>
              </a:ln>
              <a:solidFill>
                <a:srgbClr val="F08DA3"/>
              </a:solidFill>
            </a:endParaRPr>
          </a:p>
        </p:txBody>
      </p:sp>
      <p:sp>
        <p:nvSpPr>
          <p:cNvPr id="13" name="ZoneTexte 12">
            <a:extLst>
              <a:ext uri="{FF2B5EF4-FFF2-40B4-BE49-F238E27FC236}">
                <a16:creationId xmlns:a16="http://schemas.microsoft.com/office/drawing/2014/main" id="{62C081DA-FAFD-1144-A436-955A602E2E5C}"/>
              </a:ext>
            </a:extLst>
          </p:cNvPr>
          <p:cNvSpPr txBox="1"/>
          <p:nvPr/>
        </p:nvSpPr>
        <p:spPr>
          <a:xfrm>
            <a:off x="3110514" y="2163263"/>
            <a:ext cx="4497170" cy="3970318"/>
          </a:xfrm>
          <a:prstGeom prst="rect">
            <a:avLst/>
          </a:prstGeom>
          <a:noFill/>
        </p:spPr>
        <p:txBody>
          <a:bodyPr wrap="square" rtlCol="0">
            <a:spAutoFit/>
          </a:bodyPr>
          <a:lstStyle/>
          <a:p>
            <a:r>
              <a:rPr lang="fr-FR" sz="1200" b="1" dirty="0">
                <a:solidFill>
                  <a:srgbClr val="E1000F"/>
                </a:solidFill>
                <a:effectLst/>
                <a:latin typeface="Marianne" panose="02000000000000000000" pitchFamily="2" charset="0"/>
              </a:rPr>
              <a:t>Conditions générales</a:t>
            </a:r>
            <a:endParaRPr lang="fr-FR" sz="1000" b="1" dirty="0">
              <a:solidFill>
                <a:srgbClr val="E1000F"/>
              </a:solidFill>
              <a:effectLst/>
              <a:latin typeface="Marianne" panose="02000000000000000000" pitchFamily="2" charset="0"/>
            </a:endParaRPr>
          </a:p>
          <a:p>
            <a:endParaRPr lang="fr-FR" sz="1000" b="1" dirty="0">
              <a:effectLst/>
              <a:latin typeface="Marianne" panose="02000000000000000000" pitchFamily="2" charset="0"/>
            </a:endParaRPr>
          </a:p>
          <a:p>
            <a:r>
              <a:rPr lang="fr-FR" sz="1000" dirty="0"/>
              <a:t>Pour une première demande de bourse sur critères sociaux, l’étudiant doit avoir moins de 28 ans au 1er janvier de l’année d’inscription dans l’enseignement supérieur</a:t>
            </a:r>
            <a:r>
              <a:rPr lang="fr-FR" sz="1000" dirty="0" smtClean="0"/>
              <a:t>.</a:t>
            </a:r>
          </a:p>
          <a:p>
            <a:r>
              <a:rPr lang="fr-FR" sz="1000" dirty="0"/>
              <a:t/>
            </a:r>
            <a:br>
              <a:rPr lang="fr-FR" sz="1000" dirty="0"/>
            </a:br>
            <a:r>
              <a:rPr lang="fr-FR" sz="1000" dirty="0"/>
              <a:t>Cette limite peut être reculée selon la durée d’un service civique, d’un volontariat dans les armées ou d’un volontariat international, ainsi que d’un an par enfant élevé. </a:t>
            </a:r>
          </a:p>
          <a:p>
            <a:endParaRPr lang="fr-FR" sz="1000" b="1" dirty="0" smtClean="0">
              <a:latin typeface="Marianne" panose="02000000000000000000" pitchFamily="2" charset="0"/>
            </a:endParaRPr>
          </a:p>
          <a:p>
            <a:r>
              <a:rPr lang="fr-FR" sz="1000" dirty="0"/>
              <a:t>Dans le cas d’une première demande de bourse, la limite d’âge de moins de 28 ans n’est pas opposable à l’étudiant en situation de handicap qui dispose d’une ouverture de droits notifiée par la Commission des droits et de l’autonomie des personnes en situation de handicap (</a:t>
            </a:r>
            <a:r>
              <a:rPr lang="fr-FR" sz="1000" dirty="0" err="1"/>
              <a:t>CDAPH</a:t>
            </a:r>
            <a:r>
              <a:rPr lang="fr-FR" sz="1000" dirty="0"/>
              <a:t>).   </a:t>
            </a:r>
            <a:endParaRPr lang="fr-FR" sz="1000" dirty="0" smtClean="0"/>
          </a:p>
          <a:p>
            <a:endParaRPr lang="fr-FR" sz="1000" dirty="0"/>
          </a:p>
          <a:p>
            <a:r>
              <a:rPr lang="fr-FR" sz="1000" dirty="0" smtClean="0"/>
              <a:t>Pour </a:t>
            </a:r>
            <a:r>
              <a:rPr lang="fr-FR" sz="1000" dirty="0"/>
              <a:t>être éligible à une bourse d’enseignement supérieur sur critères sociaux, l’étudiant doit être âgé de 35 ans au plus au 1er janvier de l’année d’inscription dans une formation d’enseignement supérieur. Cette limite d’âge est fixée à 40 ans pour les étudiants disposant d’une ouverture de droits notifiée par la Commission des droits et de l’autonomie des personnes en situation de handicap (</a:t>
            </a:r>
            <a:r>
              <a:rPr lang="fr-FR" sz="1000" dirty="0" err="1"/>
              <a:t>CDAPH</a:t>
            </a:r>
            <a:r>
              <a:rPr lang="fr-FR" sz="1000" dirty="0"/>
              <a:t>). </a:t>
            </a:r>
            <a:endParaRPr lang="fr-FR" sz="1000" b="1" dirty="0">
              <a:latin typeface="Marianne" panose="02000000000000000000" pitchFamily="2" charset="0"/>
            </a:endParaRPr>
          </a:p>
          <a:p>
            <a:endParaRPr lang="fr-FR" sz="1000" b="1" dirty="0">
              <a:latin typeface="Marianne" panose="02000000000000000000" pitchFamily="2" charset="0"/>
            </a:endParaRPr>
          </a:p>
          <a:p>
            <a:pPr marL="171450" indent="-171450">
              <a:spcBef>
                <a:spcPts val="600"/>
              </a:spcBef>
              <a:buClr>
                <a:srgbClr val="F08DA3"/>
              </a:buClr>
              <a:buFont typeface="Arial" panose="020B0604020202020204" pitchFamily="34" charset="0"/>
              <a:buChar char="•"/>
            </a:pPr>
            <a:r>
              <a:rPr lang="fr-FR" sz="1000" b="1" dirty="0">
                <a:latin typeface="Marianne" panose="02000000000000000000" pitchFamily="2" charset="0"/>
              </a:rPr>
              <a:t>Être inscrit en formation initiale.</a:t>
            </a:r>
          </a:p>
          <a:p>
            <a:pPr marL="171450" indent="-171450">
              <a:spcBef>
                <a:spcPts val="600"/>
              </a:spcBef>
              <a:buClr>
                <a:srgbClr val="F08DA3"/>
              </a:buClr>
              <a:buFont typeface="Arial" panose="020B0604020202020204" pitchFamily="34" charset="0"/>
              <a:buChar char="•"/>
            </a:pPr>
            <a:r>
              <a:rPr lang="fr-FR" sz="1000" b="1" dirty="0">
                <a:latin typeface="Marianne" panose="02000000000000000000" pitchFamily="2" charset="0"/>
              </a:rPr>
              <a:t>Suivre </a:t>
            </a:r>
            <a:r>
              <a:rPr lang="fr-FR" sz="1000" b="1" dirty="0">
                <a:effectLst/>
                <a:latin typeface="Marianne Medium" panose="02000000000000000000" pitchFamily="2" charset="0"/>
              </a:rPr>
              <a:t>des études à temps plein dans une formation habilitée à recevoir des boursiers.</a:t>
            </a:r>
          </a:p>
        </p:txBody>
      </p:sp>
      <p:sp>
        <p:nvSpPr>
          <p:cNvPr id="11" name="ZoneTexte 10">
            <a:extLst>
              <a:ext uri="{FF2B5EF4-FFF2-40B4-BE49-F238E27FC236}">
                <a16:creationId xmlns:a16="http://schemas.microsoft.com/office/drawing/2014/main" id="{B209711A-82DD-B344-ABF3-192A79DB771A}"/>
              </a:ext>
            </a:extLst>
          </p:cNvPr>
          <p:cNvSpPr txBox="1"/>
          <p:nvPr/>
        </p:nvSpPr>
        <p:spPr>
          <a:xfrm>
            <a:off x="8665294" y="786983"/>
            <a:ext cx="3432748" cy="515526"/>
          </a:xfrm>
          <a:prstGeom prst="rect">
            <a:avLst/>
          </a:prstGeom>
          <a:noFill/>
        </p:spPr>
        <p:txBody>
          <a:bodyPr wrap="square" lIns="91440" tIns="45720" rIns="91440" bIns="45720" rtlCol="0" anchor="t">
            <a:spAutoFit/>
          </a:bodyPr>
          <a:lstStyle/>
          <a:p>
            <a:pPr algn="r"/>
            <a:r>
              <a:rPr lang="fr-FR" sz="1500" b="1">
                <a:solidFill>
                  <a:schemeClr val="bg1"/>
                </a:solidFill>
                <a:latin typeface="Marianne ExtraBold"/>
              </a:rPr>
              <a:t>GUIDE DE L’ÉTUDIANT</a:t>
            </a:r>
          </a:p>
          <a:p>
            <a:pPr algn="r"/>
            <a:r>
              <a:rPr lang="fr-FR" sz="1250" b="1">
                <a:solidFill>
                  <a:schemeClr val="bg1"/>
                </a:solidFill>
                <a:latin typeface="Marianne"/>
              </a:rPr>
              <a:t>2026</a:t>
            </a:r>
            <a:endParaRPr lang="fr-FR" sz="1250" b="1">
              <a:solidFill>
                <a:schemeClr val="bg1"/>
              </a:solidFill>
              <a:latin typeface="Marianne" panose="02000000000000000000" pitchFamily="2" charset="0"/>
            </a:endParaRPr>
          </a:p>
        </p:txBody>
      </p:sp>
    </p:spTree>
    <p:extLst>
      <p:ext uri="{BB962C8B-B14F-4D97-AF65-F5344CB8AC3E}">
        <p14:creationId xmlns:p14="http://schemas.microsoft.com/office/powerpoint/2010/main" val="1511523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10;&#10;Description générée automatiquement">
            <a:extLst>
              <a:ext uri="{FF2B5EF4-FFF2-40B4-BE49-F238E27FC236}">
                <a16:creationId xmlns:a16="http://schemas.microsoft.com/office/drawing/2014/main" id="{5ACF8516-1207-E854-7AC1-73A76A2DAB34}"/>
              </a:ext>
            </a:extLst>
          </p:cNvPr>
          <p:cNvPicPr>
            <a:picLocks noChangeAspect="1"/>
          </p:cNvPicPr>
          <p:nvPr/>
        </p:nvPicPr>
        <p:blipFill>
          <a:blip r:embed="rId2"/>
          <a:stretch>
            <a:fillRect/>
          </a:stretch>
        </p:blipFill>
        <p:spPr>
          <a:xfrm>
            <a:off x="3610" y="2175"/>
            <a:ext cx="12188390" cy="6858000"/>
          </a:xfrm>
          <a:prstGeom prst="rect">
            <a:avLst/>
          </a:prstGeom>
        </p:spPr>
      </p:pic>
      <p:sp>
        <p:nvSpPr>
          <p:cNvPr id="6" name="ZoneTexte 5">
            <a:extLst>
              <a:ext uri="{FF2B5EF4-FFF2-40B4-BE49-F238E27FC236}">
                <a16:creationId xmlns:a16="http://schemas.microsoft.com/office/drawing/2014/main" id="{0A17ACB1-9759-5C49-B7F4-038BE53BC4B8}"/>
              </a:ext>
            </a:extLst>
          </p:cNvPr>
          <p:cNvSpPr txBox="1"/>
          <p:nvPr/>
        </p:nvSpPr>
        <p:spPr>
          <a:xfrm>
            <a:off x="0" y="6553997"/>
            <a:ext cx="3449782" cy="223138"/>
          </a:xfrm>
          <a:prstGeom prst="rect">
            <a:avLst/>
          </a:prstGeom>
          <a:noFill/>
        </p:spPr>
        <p:txBody>
          <a:bodyPr wrap="square" rtlCol="0">
            <a:spAutoFit/>
          </a:bodyPr>
          <a:lstStyle/>
          <a:p>
            <a:pPr algn="ctr"/>
            <a:r>
              <a:rPr lang="fr-FR" sz="850">
                <a:latin typeface="Marianne" panose="02000000000000000000" pitchFamily="2" charset="0"/>
              </a:rPr>
              <a:t>Mission communication • Sous-direction de la Vie étudiante</a:t>
            </a:r>
          </a:p>
        </p:txBody>
      </p:sp>
      <p:sp>
        <p:nvSpPr>
          <p:cNvPr id="7" name="ZoneTexte 6">
            <a:extLst>
              <a:ext uri="{FF2B5EF4-FFF2-40B4-BE49-F238E27FC236}">
                <a16:creationId xmlns:a16="http://schemas.microsoft.com/office/drawing/2014/main" id="{3C96AC02-7AFE-9B42-BE95-1A094CE30146}"/>
              </a:ext>
            </a:extLst>
          </p:cNvPr>
          <p:cNvSpPr txBox="1"/>
          <p:nvPr/>
        </p:nvSpPr>
        <p:spPr>
          <a:xfrm>
            <a:off x="8665294" y="6517950"/>
            <a:ext cx="3449782" cy="276999"/>
          </a:xfrm>
          <a:prstGeom prst="rect">
            <a:avLst/>
          </a:prstGeom>
          <a:noFill/>
        </p:spPr>
        <p:txBody>
          <a:bodyPr wrap="square" lIns="91440" tIns="45720" rIns="91440" bIns="45720" rtlCol="0" anchor="t">
            <a:spAutoFit/>
          </a:bodyPr>
          <a:lstStyle/>
          <a:p>
            <a:pPr algn="r"/>
            <a:r>
              <a:rPr lang="fr-FR" sz="850" dirty="0">
                <a:latin typeface="Marianne" panose="02000000000000000000" pitchFamily="2" charset="0"/>
              </a:rPr>
              <a:t>Février 2026 </a:t>
            </a:r>
            <a:r>
              <a:rPr lang="fr-FR" sz="850" dirty="0" smtClean="0">
                <a:latin typeface="Marianne"/>
              </a:rPr>
              <a:t>• </a:t>
            </a:r>
            <a:r>
              <a:rPr lang="fr-FR" sz="1200" b="1" dirty="0">
                <a:solidFill>
                  <a:srgbClr val="FF0000"/>
                </a:solidFill>
                <a:latin typeface="Marianne ExtraBold"/>
              </a:rPr>
              <a:t>6</a:t>
            </a:r>
          </a:p>
        </p:txBody>
      </p:sp>
      <p:sp>
        <p:nvSpPr>
          <p:cNvPr id="8" name="ZoneTexte 7">
            <a:extLst>
              <a:ext uri="{FF2B5EF4-FFF2-40B4-BE49-F238E27FC236}">
                <a16:creationId xmlns:a16="http://schemas.microsoft.com/office/drawing/2014/main" id="{F25A2302-358E-E947-9338-2B93CD150B52}"/>
              </a:ext>
            </a:extLst>
          </p:cNvPr>
          <p:cNvSpPr txBox="1"/>
          <p:nvPr/>
        </p:nvSpPr>
        <p:spPr>
          <a:xfrm>
            <a:off x="3110514" y="2032557"/>
            <a:ext cx="7947810" cy="1015663"/>
          </a:xfrm>
          <a:prstGeom prst="rect">
            <a:avLst/>
          </a:prstGeom>
          <a:noFill/>
        </p:spPr>
        <p:txBody>
          <a:bodyPr wrap="square" rtlCol="0">
            <a:spAutoFit/>
          </a:bodyPr>
          <a:lstStyle/>
          <a:p>
            <a:r>
              <a:rPr lang="fr-FR" sz="3000" b="1">
                <a:solidFill>
                  <a:srgbClr val="F08DA3"/>
                </a:solidFill>
                <a:latin typeface="Marianne ExtraBold" panose="02000000000000000000" pitchFamily="2" charset="0"/>
              </a:rPr>
              <a:t>Les services sociaux à vos côtés pour vous aider</a:t>
            </a:r>
          </a:p>
        </p:txBody>
      </p:sp>
      <p:sp>
        <p:nvSpPr>
          <p:cNvPr id="11" name="ZoneTexte 10">
            <a:extLst>
              <a:ext uri="{FF2B5EF4-FFF2-40B4-BE49-F238E27FC236}">
                <a16:creationId xmlns:a16="http://schemas.microsoft.com/office/drawing/2014/main" id="{B209711A-82DD-B344-ABF3-192A79DB771A}"/>
              </a:ext>
            </a:extLst>
          </p:cNvPr>
          <p:cNvSpPr txBox="1"/>
          <p:nvPr/>
        </p:nvSpPr>
        <p:spPr>
          <a:xfrm>
            <a:off x="8665294" y="786983"/>
            <a:ext cx="3432748" cy="515526"/>
          </a:xfrm>
          <a:prstGeom prst="rect">
            <a:avLst/>
          </a:prstGeom>
          <a:noFill/>
        </p:spPr>
        <p:txBody>
          <a:bodyPr wrap="square" lIns="91440" tIns="45720" rIns="91440" bIns="45720" rtlCol="0" anchor="t">
            <a:spAutoFit/>
          </a:bodyPr>
          <a:lstStyle/>
          <a:p>
            <a:pPr algn="r"/>
            <a:r>
              <a:rPr lang="fr-FR" sz="1500" b="1">
                <a:solidFill>
                  <a:schemeClr val="bg1"/>
                </a:solidFill>
                <a:latin typeface="Marianne ExtraBold"/>
              </a:rPr>
              <a:t>GUIDE DE L’ÉTUDIANT</a:t>
            </a:r>
          </a:p>
          <a:p>
            <a:pPr algn="r"/>
            <a:r>
              <a:rPr lang="fr-FR" sz="1250" b="1">
                <a:solidFill>
                  <a:schemeClr val="bg1"/>
                </a:solidFill>
                <a:latin typeface="Marianne"/>
              </a:rPr>
              <a:t>2026</a:t>
            </a:r>
            <a:endParaRPr lang="fr-FR" sz="1250" b="1">
              <a:solidFill>
                <a:schemeClr val="bg1"/>
              </a:solidFill>
              <a:latin typeface="Marianne" panose="02000000000000000000" pitchFamily="2" charset="0"/>
            </a:endParaRPr>
          </a:p>
        </p:txBody>
      </p:sp>
      <p:sp>
        <p:nvSpPr>
          <p:cNvPr id="12" name="Content Placeholder 2">
            <a:extLst>
              <a:ext uri="{FF2B5EF4-FFF2-40B4-BE49-F238E27FC236}">
                <a16:creationId xmlns:a16="http://schemas.microsoft.com/office/drawing/2014/main" id="{E8D990C5-F0DD-3C45-9096-03ED2E68A670}"/>
              </a:ext>
            </a:extLst>
          </p:cNvPr>
          <p:cNvSpPr>
            <a:spLocks noGrp="1"/>
          </p:cNvSpPr>
          <p:nvPr>
            <p:ph sz="half" idx="1"/>
          </p:nvPr>
        </p:nvSpPr>
        <p:spPr>
          <a:xfrm>
            <a:off x="3222201" y="3290838"/>
            <a:ext cx="3283788" cy="2136469"/>
          </a:xfrm>
        </p:spPr>
        <p:txBody>
          <a:bodyPr vert="horz" lIns="91440" tIns="45720" rIns="91440" bIns="45720" rtlCol="0" anchor="t">
            <a:normAutofit/>
          </a:bodyPr>
          <a:lstStyle/>
          <a:p>
            <a:pPr marL="0" indent="0">
              <a:buNone/>
            </a:pPr>
            <a:r>
              <a:rPr lang="en-US" sz="1200" b="1" dirty="0" err="1">
                <a:solidFill>
                  <a:srgbClr val="FF0000"/>
                </a:solidFill>
                <a:latin typeface="Marianne" panose="02000000000000000000" pitchFamily="50" charset="0"/>
                <a:ea typeface="+mn-lt"/>
                <a:cs typeface="+mn-lt"/>
              </a:rPr>
              <a:t>Besoin</a:t>
            </a:r>
            <a:r>
              <a:rPr lang="en-US" sz="1200" b="1" dirty="0">
                <a:solidFill>
                  <a:srgbClr val="FF0000"/>
                </a:solidFill>
                <a:latin typeface="Marianne" panose="02000000000000000000" pitchFamily="50" charset="0"/>
                <a:ea typeface="+mn-lt"/>
                <a:cs typeface="+mn-lt"/>
              </a:rPr>
              <a:t> d’être </a:t>
            </a:r>
            <a:r>
              <a:rPr lang="en-US" sz="1200" b="1" dirty="0" err="1">
                <a:solidFill>
                  <a:srgbClr val="FF0000"/>
                </a:solidFill>
                <a:latin typeface="Marianne" panose="02000000000000000000" pitchFamily="50" charset="0"/>
                <a:ea typeface="+mn-lt"/>
                <a:cs typeface="+mn-lt"/>
              </a:rPr>
              <a:t>accompagné</a:t>
            </a:r>
            <a:endParaRPr lang="en-US" sz="1200" b="1" dirty="0">
              <a:solidFill>
                <a:srgbClr val="FF0000"/>
              </a:solidFill>
              <a:latin typeface="Marianne" panose="02000000000000000000" pitchFamily="50" charset="0"/>
              <a:ea typeface="+mn-lt"/>
              <a:cs typeface="+mn-lt"/>
            </a:endParaRPr>
          </a:p>
          <a:p>
            <a:pPr marL="0" indent="0">
              <a:buNone/>
            </a:pPr>
            <a:r>
              <a:rPr lang="en-US" sz="1200" dirty="0" err="1">
                <a:latin typeface="Marianne" panose="02000000000000000000" pitchFamily="50" charset="0"/>
                <a:ea typeface="+mn-lt"/>
                <a:cs typeface="+mn-lt"/>
              </a:rPr>
              <a:t>Vous</a:t>
            </a:r>
            <a:r>
              <a:rPr lang="en-US" sz="1200" dirty="0">
                <a:latin typeface="Marianne" panose="02000000000000000000" pitchFamily="50" charset="0"/>
                <a:ea typeface="+mn-lt"/>
                <a:cs typeface="+mn-lt"/>
              </a:rPr>
              <a:t> </a:t>
            </a:r>
            <a:r>
              <a:rPr lang="en-US" sz="1200" dirty="0" err="1">
                <a:latin typeface="Marianne" panose="02000000000000000000" pitchFamily="50" charset="0"/>
                <a:ea typeface="+mn-lt"/>
                <a:cs typeface="+mn-lt"/>
              </a:rPr>
              <a:t>êtes</a:t>
            </a:r>
            <a:r>
              <a:rPr lang="en-US" sz="1200" dirty="0">
                <a:latin typeface="Marianne" panose="02000000000000000000" pitchFamily="50" charset="0"/>
                <a:ea typeface="+mn-lt"/>
                <a:cs typeface="+mn-lt"/>
              </a:rPr>
              <a:t> </a:t>
            </a:r>
            <a:r>
              <a:rPr lang="en-US" sz="1200" dirty="0" err="1">
                <a:latin typeface="Marianne" panose="02000000000000000000" pitchFamily="50" charset="0"/>
                <a:ea typeface="+mn-lt"/>
                <a:cs typeface="+mn-lt"/>
              </a:rPr>
              <a:t>dans</a:t>
            </a:r>
            <a:r>
              <a:rPr lang="en-US" sz="1200" dirty="0">
                <a:latin typeface="Marianne" panose="02000000000000000000" pitchFamily="50" charset="0"/>
                <a:ea typeface="+mn-lt"/>
                <a:cs typeface="+mn-lt"/>
              </a:rPr>
              <a:t> </a:t>
            </a:r>
            <a:r>
              <a:rPr lang="en-US" sz="1200" dirty="0" err="1">
                <a:latin typeface="Marianne" panose="02000000000000000000" pitchFamily="50" charset="0"/>
                <a:ea typeface="+mn-lt"/>
                <a:cs typeface="+mn-lt"/>
              </a:rPr>
              <a:t>une</a:t>
            </a:r>
            <a:r>
              <a:rPr lang="en-US" sz="1200" dirty="0">
                <a:latin typeface="Marianne" panose="02000000000000000000" pitchFamily="50" charset="0"/>
                <a:ea typeface="+mn-lt"/>
                <a:cs typeface="+mn-lt"/>
              </a:rPr>
              <a:t> situation critique, </a:t>
            </a:r>
            <a:r>
              <a:rPr lang="en-US" sz="1200" dirty="0" err="1">
                <a:latin typeface="Marianne" panose="02000000000000000000" pitchFamily="50" charset="0"/>
                <a:ea typeface="+mn-lt"/>
                <a:cs typeface="+mn-lt"/>
              </a:rPr>
              <a:t>vous</a:t>
            </a:r>
            <a:r>
              <a:rPr lang="en-US" sz="1200" dirty="0">
                <a:latin typeface="Marianne" panose="02000000000000000000" pitchFamily="50" charset="0"/>
                <a:ea typeface="+mn-lt"/>
                <a:cs typeface="+mn-lt"/>
              </a:rPr>
              <a:t> </a:t>
            </a:r>
            <a:r>
              <a:rPr lang="en-US" sz="1200" dirty="0" err="1">
                <a:latin typeface="Marianne" panose="02000000000000000000" pitchFamily="50" charset="0"/>
                <a:ea typeface="+mn-lt"/>
                <a:cs typeface="+mn-lt"/>
              </a:rPr>
              <a:t>traversez</a:t>
            </a:r>
            <a:r>
              <a:rPr lang="en-US" sz="1200" dirty="0">
                <a:latin typeface="Marianne" panose="02000000000000000000" pitchFamily="50" charset="0"/>
                <a:ea typeface="+mn-lt"/>
                <a:cs typeface="+mn-lt"/>
              </a:rPr>
              <a:t> </a:t>
            </a:r>
            <a:r>
              <a:rPr lang="en-US" sz="1200" dirty="0" err="1">
                <a:latin typeface="Marianne" panose="02000000000000000000" pitchFamily="50" charset="0"/>
                <a:ea typeface="+mn-lt"/>
                <a:cs typeface="+mn-lt"/>
              </a:rPr>
              <a:t>une</a:t>
            </a:r>
            <a:r>
              <a:rPr lang="en-US" sz="1200" dirty="0">
                <a:latin typeface="Marianne" panose="02000000000000000000" pitchFamily="50" charset="0"/>
                <a:ea typeface="+mn-lt"/>
                <a:cs typeface="+mn-lt"/>
              </a:rPr>
              <a:t> </a:t>
            </a:r>
            <a:r>
              <a:rPr lang="en-US" sz="1200" dirty="0" err="1">
                <a:latin typeface="Marianne" panose="02000000000000000000" pitchFamily="50" charset="0"/>
                <a:ea typeface="+mn-lt"/>
                <a:cs typeface="+mn-lt"/>
              </a:rPr>
              <a:t>période</a:t>
            </a:r>
            <a:r>
              <a:rPr lang="en-US" sz="1200" dirty="0">
                <a:latin typeface="Marianne" panose="02000000000000000000" pitchFamily="50" charset="0"/>
                <a:ea typeface="+mn-lt"/>
                <a:cs typeface="+mn-lt"/>
              </a:rPr>
              <a:t> difficile et </a:t>
            </a:r>
            <a:r>
              <a:rPr lang="en-US" sz="1200" dirty="0" err="1">
                <a:latin typeface="Marianne" panose="02000000000000000000" pitchFamily="50" charset="0"/>
                <a:ea typeface="+mn-lt"/>
                <a:cs typeface="+mn-lt"/>
              </a:rPr>
              <a:t>vous</a:t>
            </a:r>
            <a:r>
              <a:rPr lang="en-US" sz="1200" dirty="0">
                <a:latin typeface="Marianne" panose="02000000000000000000" pitchFamily="50" charset="0"/>
                <a:ea typeface="+mn-lt"/>
                <a:cs typeface="+mn-lt"/>
              </a:rPr>
              <a:t> </a:t>
            </a:r>
            <a:r>
              <a:rPr lang="en-US" sz="1200" dirty="0" err="1">
                <a:latin typeface="Marianne" panose="02000000000000000000" pitchFamily="50" charset="0"/>
                <a:ea typeface="+mn-lt"/>
                <a:cs typeface="+mn-lt"/>
              </a:rPr>
              <a:t>avez</a:t>
            </a:r>
            <a:r>
              <a:rPr lang="en-US" sz="1200" dirty="0">
                <a:latin typeface="Marianne" panose="02000000000000000000" pitchFamily="50" charset="0"/>
                <a:ea typeface="+mn-lt"/>
                <a:cs typeface="+mn-lt"/>
              </a:rPr>
              <a:t> </a:t>
            </a:r>
            <a:r>
              <a:rPr lang="en-US" sz="1200" dirty="0" err="1">
                <a:latin typeface="Marianne" panose="02000000000000000000" pitchFamily="50" charset="0"/>
                <a:ea typeface="+mn-lt"/>
                <a:cs typeface="+mn-lt"/>
              </a:rPr>
              <a:t>besoin</a:t>
            </a:r>
            <a:r>
              <a:rPr lang="en-US" sz="1200" dirty="0">
                <a:latin typeface="Marianne" panose="02000000000000000000" pitchFamily="50" charset="0"/>
                <a:ea typeface="+mn-lt"/>
                <a:cs typeface="+mn-lt"/>
              </a:rPr>
              <a:t> d'être </a:t>
            </a:r>
            <a:r>
              <a:rPr lang="en-US" sz="1200" dirty="0" err="1">
                <a:latin typeface="Marianne" panose="02000000000000000000" pitchFamily="50" charset="0"/>
                <a:ea typeface="+mn-lt"/>
                <a:cs typeface="+mn-lt"/>
              </a:rPr>
              <a:t>accompagné</a:t>
            </a:r>
            <a:r>
              <a:rPr lang="en-US" sz="1200" dirty="0">
                <a:latin typeface="Marianne" panose="02000000000000000000" pitchFamily="50" charset="0"/>
                <a:ea typeface="+mn-lt"/>
                <a:cs typeface="+mn-lt"/>
              </a:rPr>
              <a:t> ? </a:t>
            </a:r>
          </a:p>
          <a:p>
            <a:pPr marL="0" indent="0">
              <a:buNone/>
            </a:pPr>
            <a:r>
              <a:rPr lang="en-US" sz="1200" dirty="0">
                <a:latin typeface="Marianne" panose="02000000000000000000" pitchFamily="50" charset="0"/>
                <a:ea typeface="+mn-lt"/>
                <a:cs typeface="+mn-lt"/>
              </a:rPr>
              <a:t>Les assistants et </a:t>
            </a:r>
            <a:r>
              <a:rPr lang="en-US" sz="1200" dirty="0" err="1">
                <a:latin typeface="Marianne" panose="02000000000000000000" pitchFamily="50" charset="0"/>
                <a:ea typeface="+mn-lt"/>
                <a:cs typeface="+mn-lt"/>
              </a:rPr>
              <a:t>assistantes</a:t>
            </a:r>
            <a:r>
              <a:rPr lang="en-US" sz="1200" dirty="0">
                <a:latin typeface="Marianne" panose="02000000000000000000" pitchFamily="50" charset="0"/>
                <a:ea typeface="+mn-lt"/>
                <a:cs typeface="+mn-lt"/>
              </a:rPr>
              <a:t> </a:t>
            </a:r>
            <a:r>
              <a:rPr lang="en-US" sz="1200" dirty="0" err="1">
                <a:latin typeface="Marianne" panose="02000000000000000000" pitchFamily="50" charset="0"/>
                <a:ea typeface="+mn-lt"/>
                <a:cs typeface="+mn-lt"/>
              </a:rPr>
              <a:t>sociales</a:t>
            </a:r>
            <a:r>
              <a:rPr lang="en-US" sz="1200" dirty="0">
                <a:latin typeface="Marianne" panose="02000000000000000000" pitchFamily="50" charset="0"/>
                <a:ea typeface="+mn-lt"/>
                <a:cs typeface="+mn-lt"/>
              </a:rPr>
              <a:t> des Crous </a:t>
            </a:r>
            <a:r>
              <a:rPr lang="en-US" sz="1200" dirty="0" err="1">
                <a:latin typeface="Marianne" panose="02000000000000000000" pitchFamily="50" charset="0"/>
                <a:ea typeface="+mn-lt"/>
                <a:cs typeface="+mn-lt"/>
              </a:rPr>
              <a:t>sont</a:t>
            </a:r>
            <a:r>
              <a:rPr lang="en-US" sz="1200" dirty="0">
                <a:latin typeface="Marianne" panose="02000000000000000000" pitchFamily="50" charset="0"/>
                <a:ea typeface="+mn-lt"/>
                <a:cs typeface="+mn-lt"/>
              </a:rPr>
              <a:t> </a:t>
            </a:r>
            <a:r>
              <a:rPr lang="en-US" sz="1200" dirty="0" err="1">
                <a:latin typeface="Marianne" panose="02000000000000000000" pitchFamily="50" charset="0"/>
                <a:ea typeface="+mn-lt"/>
                <a:cs typeface="+mn-lt"/>
              </a:rPr>
              <a:t>là</a:t>
            </a:r>
            <a:r>
              <a:rPr lang="en-US" sz="1200" dirty="0">
                <a:latin typeface="Marianne" panose="02000000000000000000" pitchFamily="50" charset="0"/>
                <a:ea typeface="+mn-lt"/>
                <a:cs typeface="+mn-lt"/>
              </a:rPr>
              <a:t> pour  </a:t>
            </a:r>
            <a:r>
              <a:rPr lang="en-US" sz="1200" dirty="0" err="1">
                <a:latin typeface="Marianne" panose="02000000000000000000" pitchFamily="50" charset="0"/>
                <a:ea typeface="+mn-lt"/>
                <a:cs typeface="+mn-lt"/>
              </a:rPr>
              <a:t>vous</a:t>
            </a:r>
            <a:r>
              <a:rPr lang="en-US" sz="1200" dirty="0">
                <a:latin typeface="Marianne" panose="02000000000000000000" pitchFamily="50" charset="0"/>
                <a:ea typeface="+mn-lt"/>
                <a:cs typeface="+mn-lt"/>
              </a:rPr>
              <a:t> </a:t>
            </a:r>
            <a:r>
              <a:rPr lang="en-US" sz="1200" dirty="0" err="1">
                <a:latin typeface="Marianne" panose="02000000000000000000" pitchFamily="50" charset="0"/>
                <a:ea typeface="+mn-lt"/>
                <a:cs typeface="+mn-lt"/>
              </a:rPr>
              <a:t>conseiller</a:t>
            </a:r>
            <a:r>
              <a:rPr lang="en-US" sz="1200" dirty="0">
                <a:latin typeface="Marianne" panose="02000000000000000000" pitchFamily="50" charset="0"/>
                <a:ea typeface="+mn-lt"/>
                <a:cs typeface="+mn-lt"/>
              </a:rPr>
              <a:t>, </a:t>
            </a:r>
            <a:r>
              <a:rPr lang="en-US" sz="1200" dirty="0" err="1">
                <a:latin typeface="Marianne" panose="02000000000000000000" pitchFamily="50" charset="0"/>
                <a:ea typeface="+mn-lt"/>
                <a:cs typeface="+mn-lt"/>
              </a:rPr>
              <a:t>vous</a:t>
            </a:r>
            <a:r>
              <a:rPr lang="en-US" sz="1200" dirty="0">
                <a:latin typeface="Marianne" panose="02000000000000000000" pitchFamily="50" charset="0"/>
                <a:ea typeface="+mn-lt"/>
                <a:cs typeface="+mn-lt"/>
              </a:rPr>
              <a:t> </a:t>
            </a:r>
            <a:r>
              <a:rPr lang="en-US" sz="1200" dirty="0" err="1">
                <a:latin typeface="Marianne" panose="02000000000000000000" pitchFamily="50" charset="0"/>
                <a:ea typeface="+mn-lt"/>
                <a:cs typeface="+mn-lt"/>
              </a:rPr>
              <a:t>accompagner</a:t>
            </a:r>
            <a:r>
              <a:rPr lang="en-US" sz="1200" dirty="0">
                <a:latin typeface="Marianne" panose="02000000000000000000" pitchFamily="50" charset="0"/>
                <a:ea typeface="+mn-lt"/>
                <a:cs typeface="+mn-lt"/>
              </a:rPr>
              <a:t> </a:t>
            </a:r>
            <a:r>
              <a:rPr lang="en-US" sz="1200" dirty="0" err="1">
                <a:latin typeface="Marianne" panose="02000000000000000000" pitchFamily="50" charset="0"/>
                <a:ea typeface="+mn-lt"/>
                <a:cs typeface="+mn-lt"/>
              </a:rPr>
              <a:t>dans</a:t>
            </a:r>
            <a:r>
              <a:rPr lang="en-US" sz="1200" dirty="0">
                <a:latin typeface="Marianne" panose="02000000000000000000" pitchFamily="50" charset="0"/>
                <a:ea typeface="+mn-lt"/>
                <a:cs typeface="+mn-lt"/>
              </a:rPr>
              <a:t> </a:t>
            </a:r>
            <a:r>
              <a:rPr lang="en-US" sz="1200" dirty="0" err="1">
                <a:latin typeface="Marianne" panose="02000000000000000000" pitchFamily="50" charset="0"/>
                <a:ea typeface="+mn-lt"/>
                <a:cs typeface="+mn-lt"/>
              </a:rPr>
              <a:t>certaines</a:t>
            </a:r>
            <a:r>
              <a:rPr lang="en-US" sz="1200" dirty="0">
                <a:latin typeface="Marianne" panose="02000000000000000000" pitchFamily="50" charset="0"/>
                <a:ea typeface="+mn-lt"/>
                <a:cs typeface="+mn-lt"/>
              </a:rPr>
              <a:t> de </a:t>
            </a:r>
            <a:r>
              <a:rPr lang="en-US" sz="1200" dirty="0" err="1">
                <a:latin typeface="Marianne" panose="02000000000000000000" pitchFamily="50" charset="0"/>
                <a:ea typeface="+mn-lt"/>
                <a:cs typeface="+mn-lt"/>
              </a:rPr>
              <a:t>vos</a:t>
            </a:r>
            <a:r>
              <a:rPr lang="en-US" sz="1200" dirty="0">
                <a:latin typeface="Marianne" panose="02000000000000000000" pitchFamily="50" charset="0"/>
                <a:ea typeface="+mn-lt"/>
                <a:cs typeface="+mn-lt"/>
              </a:rPr>
              <a:t> </a:t>
            </a:r>
            <a:r>
              <a:rPr lang="en-US" sz="1200" dirty="0" err="1">
                <a:latin typeface="Marianne" panose="02000000000000000000" pitchFamily="50" charset="0"/>
                <a:ea typeface="+mn-lt"/>
                <a:cs typeface="+mn-lt"/>
              </a:rPr>
              <a:t>démarches</a:t>
            </a:r>
            <a:r>
              <a:rPr lang="en-US" sz="1200" dirty="0">
                <a:latin typeface="Marianne" panose="02000000000000000000" pitchFamily="50" charset="0"/>
                <a:ea typeface="+mn-lt"/>
                <a:cs typeface="+mn-lt"/>
              </a:rPr>
              <a:t>, </a:t>
            </a:r>
            <a:r>
              <a:rPr lang="en-US" sz="1200" dirty="0" err="1">
                <a:latin typeface="Marianne" panose="02000000000000000000" pitchFamily="50" charset="0"/>
                <a:ea typeface="+mn-lt"/>
                <a:cs typeface="+mn-lt"/>
              </a:rPr>
              <a:t>étudier</a:t>
            </a:r>
            <a:r>
              <a:rPr lang="en-US" sz="1200" dirty="0">
                <a:latin typeface="Marianne" panose="02000000000000000000" pitchFamily="50" charset="0"/>
                <a:ea typeface="+mn-lt"/>
                <a:cs typeface="+mn-lt"/>
              </a:rPr>
              <a:t> </a:t>
            </a:r>
            <a:r>
              <a:rPr lang="en-US" sz="1200" dirty="0" err="1">
                <a:latin typeface="Marianne" panose="02000000000000000000" pitchFamily="50" charset="0"/>
                <a:ea typeface="+mn-lt"/>
                <a:cs typeface="+mn-lt"/>
              </a:rPr>
              <a:t>vos</a:t>
            </a:r>
            <a:r>
              <a:rPr lang="en-US" sz="1200" dirty="0">
                <a:latin typeface="Marianne" panose="02000000000000000000" pitchFamily="50" charset="0"/>
                <a:ea typeface="+mn-lt"/>
                <a:cs typeface="+mn-lt"/>
              </a:rPr>
              <a:t> droits…</a:t>
            </a:r>
          </a:p>
          <a:p>
            <a:pPr marL="0" indent="0">
              <a:buNone/>
            </a:pPr>
            <a:endParaRPr lang="en-US" sz="1200" dirty="0">
              <a:cs typeface="Calibri" panose="020F0502020204030204"/>
            </a:endParaRPr>
          </a:p>
          <a:p>
            <a:pPr marL="0" indent="0">
              <a:buNone/>
            </a:pPr>
            <a:endParaRPr lang="en-US" sz="1200" dirty="0">
              <a:cs typeface="Calibri" panose="020F0502020204030204"/>
            </a:endParaRPr>
          </a:p>
        </p:txBody>
      </p:sp>
      <p:sp>
        <p:nvSpPr>
          <p:cNvPr id="16" name="Espace réservé du contenu 3"/>
          <p:cNvSpPr txBox="1">
            <a:spLocks/>
          </p:cNvSpPr>
          <p:nvPr/>
        </p:nvSpPr>
        <p:spPr>
          <a:xfrm>
            <a:off x="7039802" y="3251035"/>
            <a:ext cx="3842458" cy="2875684"/>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sz="1200" b="1" dirty="0">
                <a:solidFill>
                  <a:srgbClr val="FF0000"/>
                </a:solidFill>
                <a:latin typeface="Marianne" panose="02000000000000000000" pitchFamily="50" charset="0"/>
              </a:rPr>
              <a:t>Les aides d’urgence </a:t>
            </a:r>
          </a:p>
          <a:p>
            <a:pPr marL="0" indent="0">
              <a:buFont typeface="Arial" panose="020B0604020202020204" pitchFamily="34" charset="0"/>
              <a:buNone/>
            </a:pPr>
            <a:r>
              <a:rPr lang="fr-FR" sz="1200" dirty="0">
                <a:latin typeface="Marianne" panose="02000000000000000000" pitchFamily="50" charset="0"/>
              </a:rPr>
              <a:t>Vous avez besoin d'une aide financière en urgence, il existe des aides spécifiques pour répondre aux situations particulières. Selon vos besoins, cette aide spécifique peut être une allocation annuelle ou une aide ponctuelle.</a:t>
            </a:r>
            <a:endParaRPr lang="fr-FR" sz="1200" dirty="0">
              <a:latin typeface="Marianne" panose="02000000000000000000" pitchFamily="50" charset="0"/>
              <a:ea typeface="Calibri"/>
              <a:cs typeface="Calibri"/>
            </a:endParaRPr>
          </a:p>
          <a:p>
            <a:pPr marL="0" indent="0">
              <a:buFont typeface="Arial" panose="020B0604020202020204" pitchFamily="34" charset="0"/>
              <a:buNone/>
            </a:pPr>
            <a:r>
              <a:rPr lang="fr-FR" sz="1200" b="1" dirty="0">
                <a:solidFill>
                  <a:srgbClr val="FF0000"/>
                </a:solidFill>
                <a:latin typeface="Marianne" panose="02000000000000000000" pitchFamily="50" charset="0"/>
              </a:rPr>
              <a:t>Repas à 1€</a:t>
            </a:r>
            <a:endParaRPr lang="fr-FR" sz="1200" b="1" dirty="0">
              <a:solidFill>
                <a:srgbClr val="FF0000"/>
              </a:solidFill>
              <a:latin typeface="Marianne" panose="02000000000000000000" pitchFamily="50" charset="0"/>
              <a:ea typeface="Calibri"/>
              <a:cs typeface="Calibri"/>
            </a:endParaRPr>
          </a:p>
          <a:p>
            <a:pPr marL="0" indent="0">
              <a:buNone/>
            </a:pPr>
            <a:r>
              <a:rPr lang="fr-FR" sz="1200" dirty="0">
                <a:latin typeface="Marianne" panose="02000000000000000000" pitchFamily="50" charset="0"/>
              </a:rPr>
              <a:t>Les étudiants bénéficient automatiquement du repas à 1 € dans un restaurant universitaire. </a:t>
            </a:r>
            <a:endParaRPr lang="fr-FR" sz="1200" dirty="0">
              <a:latin typeface="Marianne" panose="02000000000000000000" pitchFamily="50" charset="0"/>
              <a:ea typeface="Calibri"/>
              <a:cs typeface="Calibri"/>
            </a:endParaRPr>
          </a:p>
        </p:txBody>
      </p:sp>
      <p:sp>
        <p:nvSpPr>
          <p:cNvPr id="2" name="Rectangle 1"/>
          <p:cNvSpPr/>
          <p:nvPr/>
        </p:nvSpPr>
        <p:spPr>
          <a:xfrm>
            <a:off x="3222201" y="5752741"/>
            <a:ext cx="8171114" cy="276999"/>
          </a:xfrm>
          <a:prstGeom prst="rect">
            <a:avLst/>
          </a:prstGeom>
        </p:spPr>
        <p:txBody>
          <a:bodyPr wrap="square" lIns="91440" tIns="45720" rIns="91440" bIns="45720" anchor="t">
            <a:spAutoFit/>
          </a:bodyPr>
          <a:lstStyle/>
          <a:p>
            <a:r>
              <a:rPr lang="en-US" sz="1200" b="1" i="1" dirty="0">
                <a:latin typeface="Marianne" panose="02000000000000000000" pitchFamily="50" charset="0"/>
              </a:rPr>
              <a:t>Pour </a:t>
            </a:r>
            <a:r>
              <a:rPr lang="en-US" sz="1200" b="1" i="1" dirty="0" err="1">
                <a:latin typeface="Marianne" panose="02000000000000000000" pitchFamily="50" charset="0"/>
              </a:rPr>
              <a:t>contacter</a:t>
            </a:r>
            <a:r>
              <a:rPr lang="en-US" sz="1200" b="1" i="1" dirty="0">
                <a:latin typeface="Marianne" panose="02000000000000000000" pitchFamily="50" charset="0"/>
              </a:rPr>
              <a:t> le service social de </a:t>
            </a:r>
            <a:r>
              <a:rPr lang="en-US" sz="1200" b="1" i="1" dirty="0" err="1">
                <a:latin typeface="Marianne" panose="02000000000000000000" pitchFamily="50" charset="0"/>
              </a:rPr>
              <a:t>votre</a:t>
            </a:r>
            <a:r>
              <a:rPr lang="en-US" sz="1200" b="1" i="1" dirty="0">
                <a:latin typeface="Marianne" panose="02000000000000000000" pitchFamily="50" charset="0"/>
              </a:rPr>
              <a:t> Crous, </a:t>
            </a:r>
            <a:r>
              <a:rPr lang="en-US" sz="1200" b="1" i="1" dirty="0" err="1">
                <a:latin typeface="Marianne" panose="02000000000000000000" pitchFamily="50" charset="0"/>
              </a:rPr>
              <a:t>rendez-vous</a:t>
            </a:r>
            <a:r>
              <a:rPr lang="en-US" sz="1200" b="1" i="1" dirty="0">
                <a:latin typeface="Marianne" panose="02000000000000000000" pitchFamily="50" charset="0"/>
              </a:rPr>
              <a:t> sur le site : </a:t>
            </a:r>
            <a:r>
              <a:rPr lang="en-US" sz="1200" b="1" i="1" dirty="0">
                <a:latin typeface="Marianne" panose="02000000000000000000" pitchFamily="50" charset="0"/>
                <a:hlinkClick r:id="rId3"/>
              </a:rPr>
              <a:t>https://</a:t>
            </a:r>
            <a:r>
              <a:rPr lang="en-US" sz="1200" b="1" i="1" dirty="0" err="1">
                <a:latin typeface="Marianne" panose="02000000000000000000" pitchFamily="50" charset="0"/>
                <a:hlinkClick r:id="rId3"/>
              </a:rPr>
              <a:t>mesrdv.etudiant.gouv.fr</a:t>
            </a:r>
            <a:r>
              <a:rPr lang="en-US" sz="1200" b="1" i="1" dirty="0">
                <a:latin typeface="Marianne" panose="02000000000000000000" pitchFamily="50" charset="0"/>
                <a:hlinkClick r:id="rId3"/>
              </a:rPr>
              <a:t>/</a:t>
            </a:r>
            <a:r>
              <a:rPr lang="en-US" sz="1200" b="1" i="1" dirty="0" err="1">
                <a:latin typeface="Marianne" panose="02000000000000000000" pitchFamily="50" charset="0"/>
                <a:hlinkClick r:id="rId3"/>
              </a:rPr>
              <a:t>fr</a:t>
            </a:r>
            <a:endParaRPr lang="fr-FR" sz="1200" b="1" i="1" dirty="0">
              <a:latin typeface="Marianne" panose="02000000000000000000" pitchFamily="50" charset="0"/>
              <a:ea typeface="Calibri"/>
              <a:cs typeface="Calibri"/>
            </a:endParaRPr>
          </a:p>
        </p:txBody>
      </p:sp>
    </p:spTree>
    <p:extLst>
      <p:ext uri="{BB962C8B-B14F-4D97-AF65-F5344CB8AC3E}">
        <p14:creationId xmlns:p14="http://schemas.microsoft.com/office/powerpoint/2010/main" val="2962710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0499648F-3364-F646-A41A-660F9C2D8C7F}"/>
              </a:ext>
            </a:extLst>
          </p:cNvPr>
          <p:cNvPicPr>
            <a:picLocks noChangeAspect="1"/>
          </p:cNvPicPr>
          <p:nvPr/>
        </p:nvPicPr>
        <p:blipFill>
          <a:blip r:embed="rId2"/>
          <a:srcRect/>
          <a:stretch/>
        </p:blipFill>
        <p:spPr>
          <a:xfrm>
            <a:off x="1805" y="0"/>
            <a:ext cx="12188388" cy="6857999"/>
          </a:xfrm>
          <a:prstGeom prst="rect">
            <a:avLst/>
          </a:prstGeom>
        </p:spPr>
      </p:pic>
      <p:sp>
        <p:nvSpPr>
          <p:cNvPr id="6" name="ZoneTexte 5">
            <a:extLst>
              <a:ext uri="{FF2B5EF4-FFF2-40B4-BE49-F238E27FC236}">
                <a16:creationId xmlns:a16="http://schemas.microsoft.com/office/drawing/2014/main" id="{236F5690-0F2D-634A-A112-029C5A846723}"/>
              </a:ext>
            </a:extLst>
          </p:cNvPr>
          <p:cNvSpPr txBox="1"/>
          <p:nvPr/>
        </p:nvSpPr>
        <p:spPr>
          <a:xfrm>
            <a:off x="0" y="6553997"/>
            <a:ext cx="3449782" cy="223138"/>
          </a:xfrm>
          <a:prstGeom prst="rect">
            <a:avLst/>
          </a:prstGeom>
          <a:noFill/>
        </p:spPr>
        <p:txBody>
          <a:bodyPr wrap="square" rtlCol="0">
            <a:spAutoFit/>
          </a:bodyPr>
          <a:lstStyle/>
          <a:p>
            <a:pPr algn="ctr"/>
            <a:r>
              <a:rPr lang="fr-FR" sz="850">
                <a:latin typeface="Marianne" panose="02000000000000000000" pitchFamily="2" charset="0"/>
              </a:rPr>
              <a:t>Mission communication • Sous-direction de la Vie étudiante</a:t>
            </a:r>
          </a:p>
        </p:txBody>
      </p:sp>
      <p:sp>
        <p:nvSpPr>
          <p:cNvPr id="7" name="ZoneTexte 6">
            <a:extLst>
              <a:ext uri="{FF2B5EF4-FFF2-40B4-BE49-F238E27FC236}">
                <a16:creationId xmlns:a16="http://schemas.microsoft.com/office/drawing/2014/main" id="{E3AF1BD8-5ACD-EC46-A4C4-E64658B23CEB}"/>
              </a:ext>
            </a:extLst>
          </p:cNvPr>
          <p:cNvSpPr txBox="1"/>
          <p:nvPr/>
        </p:nvSpPr>
        <p:spPr>
          <a:xfrm>
            <a:off x="8665294" y="6517950"/>
            <a:ext cx="3449782" cy="276999"/>
          </a:xfrm>
          <a:prstGeom prst="rect">
            <a:avLst/>
          </a:prstGeom>
          <a:noFill/>
        </p:spPr>
        <p:txBody>
          <a:bodyPr wrap="square" lIns="91440" tIns="45720" rIns="91440" bIns="45720" rtlCol="0" anchor="t">
            <a:spAutoFit/>
          </a:bodyPr>
          <a:lstStyle/>
          <a:p>
            <a:pPr algn="r"/>
            <a:r>
              <a:rPr lang="fr-FR" sz="850" dirty="0">
                <a:latin typeface="Marianne" panose="02000000000000000000" pitchFamily="2" charset="0"/>
              </a:rPr>
              <a:t>Février 2026 </a:t>
            </a:r>
            <a:r>
              <a:rPr lang="fr-FR" sz="850" dirty="0" smtClean="0">
                <a:latin typeface="Marianne"/>
              </a:rPr>
              <a:t>• </a:t>
            </a:r>
            <a:r>
              <a:rPr lang="fr-FR" sz="1200" b="1" dirty="0">
                <a:solidFill>
                  <a:srgbClr val="FF0000"/>
                </a:solidFill>
                <a:latin typeface="Marianne ExtraBold"/>
              </a:rPr>
              <a:t>7</a:t>
            </a:r>
          </a:p>
        </p:txBody>
      </p:sp>
      <p:sp>
        <p:nvSpPr>
          <p:cNvPr id="8" name="ZoneTexte 7">
            <a:extLst>
              <a:ext uri="{FF2B5EF4-FFF2-40B4-BE49-F238E27FC236}">
                <a16:creationId xmlns:a16="http://schemas.microsoft.com/office/drawing/2014/main" id="{3E869205-5FCA-9D4E-A015-536F57E963E3}"/>
              </a:ext>
            </a:extLst>
          </p:cNvPr>
          <p:cNvSpPr txBox="1"/>
          <p:nvPr/>
        </p:nvSpPr>
        <p:spPr>
          <a:xfrm>
            <a:off x="6962186" y="2631451"/>
            <a:ext cx="5229814" cy="2400657"/>
          </a:xfrm>
          <a:prstGeom prst="rect">
            <a:avLst/>
          </a:prstGeom>
          <a:noFill/>
        </p:spPr>
        <p:txBody>
          <a:bodyPr wrap="square" rtlCol="0">
            <a:spAutoFit/>
          </a:bodyPr>
          <a:lstStyle/>
          <a:p>
            <a:pPr>
              <a:lnSpc>
                <a:spcPts val="6000"/>
              </a:lnSpc>
            </a:pPr>
            <a:r>
              <a:rPr lang="fr-FR" sz="6000">
                <a:solidFill>
                  <a:schemeClr val="bg1"/>
                </a:solidFill>
                <a:latin typeface="Marianne Medium" panose="02000000000000000000" pitchFamily="2" charset="0"/>
              </a:rPr>
              <a:t>L’aide à la</a:t>
            </a:r>
            <a:br>
              <a:rPr lang="fr-FR" sz="6000">
                <a:solidFill>
                  <a:schemeClr val="bg1"/>
                </a:solidFill>
                <a:latin typeface="Marianne Medium" panose="02000000000000000000" pitchFamily="2" charset="0"/>
              </a:rPr>
            </a:br>
            <a:r>
              <a:rPr lang="fr-FR" sz="6000">
                <a:solidFill>
                  <a:schemeClr val="bg1"/>
                </a:solidFill>
                <a:latin typeface="Marianne Medium" panose="02000000000000000000" pitchFamily="2" charset="0"/>
              </a:rPr>
              <a:t>mobilité</a:t>
            </a:r>
            <a:r>
              <a:rPr lang="fr-FR" sz="6000" b="1">
                <a:solidFill>
                  <a:schemeClr val="bg1"/>
                </a:solidFill>
                <a:latin typeface="Marianne" panose="02000000000000000000" pitchFamily="2" charset="0"/>
              </a:rPr>
              <a:t/>
            </a:r>
            <a:br>
              <a:rPr lang="fr-FR" sz="6000" b="1">
                <a:solidFill>
                  <a:schemeClr val="bg1"/>
                </a:solidFill>
                <a:latin typeface="Marianne" panose="02000000000000000000" pitchFamily="2" charset="0"/>
              </a:rPr>
            </a:br>
            <a:r>
              <a:rPr lang="fr-FR" sz="6000" b="1" err="1">
                <a:solidFill>
                  <a:schemeClr val="bg1"/>
                </a:solidFill>
                <a:latin typeface="Marianne ExtraBold" panose="02000000000000000000" pitchFamily="2" charset="0"/>
              </a:rPr>
              <a:t>Parcoursup</a:t>
            </a:r>
            <a:endParaRPr lang="fr-FR" sz="6000" b="1">
              <a:solidFill>
                <a:schemeClr val="bg1"/>
              </a:solidFill>
              <a:latin typeface="Marianne ExtraBold" panose="02000000000000000000" pitchFamily="2" charset="0"/>
            </a:endParaRPr>
          </a:p>
        </p:txBody>
      </p:sp>
      <p:cxnSp>
        <p:nvCxnSpPr>
          <p:cNvPr id="3" name="Connecteur droit 2">
            <a:extLst>
              <a:ext uri="{FF2B5EF4-FFF2-40B4-BE49-F238E27FC236}">
                <a16:creationId xmlns:a16="http://schemas.microsoft.com/office/drawing/2014/main" id="{956C640D-0F98-7D4C-9A51-B7A396D2F818}"/>
              </a:ext>
            </a:extLst>
          </p:cNvPr>
          <p:cNvCxnSpPr>
            <a:cxnSpLocks/>
          </p:cNvCxnSpPr>
          <p:nvPr/>
        </p:nvCxnSpPr>
        <p:spPr>
          <a:xfrm>
            <a:off x="7141464" y="5321808"/>
            <a:ext cx="4151376"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33363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10;&#10;Description générée automatiquement">
            <a:extLst>
              <a:ext uri="{FF2B5EF4-FFF2-40B4-BE49-F238E27FC236}">
                <a16:creationId xmlns:a16="http://schemas.microsoft.com/office/drawing/2014/main" id="{139B3995-3C93-F047-4BF9-CBA5937EBFEF}"/>
              </a:ext>
            </a:extLst>
          </p:cNvPr>
          <p:cNvPicPr>
            <a:picLocks noChangeAspect="1"/>
          </p:cNvPicPr>
          <p:nvPr/>
        </p:nvPicPr>
        <p:blipFill>
          <a:blip r:embed="rId2"/>
          <a:stretch>
            <a:fillRect/>
          </a:stretch>
        </p:blipFill>
        <p:spPr>
          <a:xfrm>
            <a:off x="1805" y="0"/>
            <a:ext cx="12188390" cy="6858000"/>
          </a:xfrm>
          <a:prstGeom prst="rect">
            <a:avLst/>
          </a:prstGeom>
        </p:spPr>
      </p:pic>
      <p:sp>
        <p:nvSpPr>
          <p:cNvPr id="6" name="ZoneTexte 5">
            <a:extLst>
              <a:ext uri="{FF2B5EF4-FFF2-40B4-BE49-F238E27FC236}">
                <a16:creationId xmlns:a16="http://schemas.microsoft.com/office/drawing/2014/main" id="{0A17ACB1-9759-5C49-B7F4-038BE53BC4B8}"/>
              </a:ext>
            </a:extLst>
          </p:cNvPr>
          <p:cNvSpPr txBox="1"/>
          <p:nvPr/>
        </p:nvSpPr>
        <p:spPr>
          <a:xfrm>
            <a:off x="0" y="6553997"/>
            <a:ext cx="3449782" cy="223138"/>
          </a:xfrm>
          <a:prstGeom prst="rect">
            <a:avLst/>
          </a:prstGeom>
          <a:noFill/>
        </p:spPr>
        <p:txBody>
          <a:bodyPr wrap="square" rtlCol="0">
            <a:spAutoFit/>
          </a:bodyPr>
          <a:lstStyle/>
          <a:p>
            <a:pPr algn="ctr"/>
            <a:r>
              <a:rPr lang="fr-FR" sz="850">
                <a:latin typeface="Marianne" panose="02000000000000000000" pitchFamily="2" charset="0"/>
              </a:rPr>
              <a:t>Mission communication • Sous-direction de la Vie étudiante</a:t>
            </a:r>
          </a:p>
        </p:txBody>
      </p:sp>
      <p:sp>
        <p:nvSpPr>
          <p:cNvPr id="7" name="ZoneTexte 6">
            <a:extLst>
              <a:ext uri="{FF2B5EF4-FFF2-40B4-BE49-F238E27FC236}">
                <a16:creationId xmlns:a16="http://schemas.microsoft.com/office/drawing/2014/main" id="{3C96AC02-7AFE-9B42-BE95-1A094CE30146}"/>
              </a:ext>
            </a:extLst>
          </p:cNvPr>
          <p:cNvSpPr txBox="1"/>
          <p:nvPr/>
        </p:nvSpPr>
        <p:spPr>
          <a:xfrm>
            <a:off x="8665294" y="6517950"/>
            <a:ext cx="3449782" cy="276999"/>
          </a:xfrm>
          <a:prstGeom prst="rect">
            <a:avLst/>
          </a:prstGeom>
          <a:noFill/>
        </p:spPr>
        <p:txBody>
          <a:bodyPr wrap="square" lIns="91440" tIns="45720" rIns="91440" bIns="45720" rtlCol="0" anchor="t">
            <a:spAutoFit/>
          </a:bodyPr>
          <a:lstStyle/>
          <a:p>
            <a:pPr algn="r"/>
            <a:r>
              <a:rPr lang="fr-FR" sz="850" dirty="0">
                <a:latin typeface="Marianne" panose="02000000000000000000" pitchFamily="2" charset="0"/>
              </a:rPr>
              <a:t>Février 2026 </a:t>
            </a:r>
            <a:r>
              <a:rPr lang="fr-FR" sz="850" dirty="0" smtClean="0">
                <a:latin typeface="Marianne"/>
              </a:rPr>
              <a:t>• </a:t>
            </a:r>
            <a:r>
              <a:rPr lang="fr-FR" sz="1200" b="1" dirty="0">
                <a:solidFill>
                  <a:srgbClr val="FF0000"/>
                </a:solidFill>
                <a:latin typeface="Marianne ExtraBold"/>
              </a:rPr>
              <a:t>8</a:t>
            </a:r>
          </a:p>
        </p:txBody>
      </p:sp>
      <p:sp>
        <p:nvSpPr>
          <p:cNvPr id="8" name="ZoneTexte 7">
            <a:extLst>
              <a:ext uri="{FF2B5EF4-FFF2-40B4-BE49-F238E27FC236}">
                <a16:creationId xmlns:a16="http://schemas.microsoft.com/office/drawing/2014/main" id="{F25A2302-358E-E947-9338-2B93CD150B52}"/>
              </a:ext>
            </a:extLst>
          </p:cNvPr>
          <p:cNvSpPr txBox="1"/>
          <p:nvPr/>
        </p:nvSpPr>
        <p:spPr>
          <a:xfrm>
            <a:off x="3110514" y="2032557"/>
            <a:ext cx="7947810" cy="553998"/>
          </a:xfrm>
          <a:prstGeom prst="rect">
            <a:avLst/>
          </a:prstGeom>
          <a:noFill/>
        </p:spPr>
        <p:txBody>
          <a:bodyPr wrap="square" rtlCol="0">
            <a:spAutoFit/>
          </a:bodyPr>
          <a:lstStyle/>
          <a:p>
            <a:r>
              <a:rPr lang="fr-FR" sz="3000">
                <a:solidFill>
                  <a:srgbClr val="FFAD00"/>
                </a:solidFill>
                <a:latin typeface="Marianne Medium" panose="02000000000000000000" pitchFamily="2" charset="0"/>
              </a:rPr>
              <a:t>L’aide à la mobilité </a:t>
            </a:r>
            <a:r>
              <a:rPr lang="fr-FR" sz="3000" b="1" err="1">
                <a:solidFill>
                  <a:srgbClr val="FFAD00"/>
                </a:solidFill>
                <a:latin typeface="Marianne ExtraBold" panose="02000000000000000000" pitchFamily="2" charset="0"/>
              </a:rPr>
              <a:t>Parcoursup</a:t>
            </a:r>
            <a:endParaRPr lang="fr-FR" sz="3000" b="1">
              <a:solidFill>
                <a:srgbClr val="FFAD00"/>
              </a:solidFill>
              <a:latin typeface="Marianne ExtraBold" panose="02000000000000000000" pitchFamily="2" charset="0"/>
            </a:endParaRPr>
          </a:p>
        </p:txBody>
      </p:sp>
      <p:sp>
        <p:nvSpPr>
          <p:cNvPr id="9" name="ZoneTexte 8">
            <a:extLst>
              <a:ext uri="{FF2B5EF4-FFF2-40B4-BE49-F238E27FC236}">
                <a16:creationId xmlns:a16="http://schemas.microsoft.com/office/drawing/2014/main" id="{62C081DA-FAFD-1144-A436-955A602E2E5C}"/>
              </a:ext>
            </a:extLst>
          </p:cNvPr>
          <p:cNvSpPr txBox="1"/>
          <p:nvPr/>
        </p:nvSpPr>
        <p:spPr>
          <a:xfrm>
            <a:off x="3110514" y="3052141"/>
            <a:ext cx="7947810" cy="2400657"/>
          </a:xfrm>
          <a:prstGeom prst="rect">
            <a:avLst/>
          </a:prstGeom>
          <a:noFill/>
        </p:spPr>
        <p:txBody>
          <a:bodyPr wrap="square" lIns="91440" tIns="45720" rIns="91440" bIns="45720" rtlCol="0" anchor="t">
            <a:spAutoFit/>
          </a:bodyPr>
          <a:lstStyle/>
          <a:p>
            <a:pPr>
              <a:lnSpc>
                <a:spcPts val="1800"/>
              </a:lnSpc>
            </a:pPr>
            <a:r>
              <a:rPr lang="fr-FR" sz="1400" dirty="0">
                <a:latin typeface="Marianne Medium"/>
              </a:rPr>
              <a:t>Il s’agit d’une aide forfaitaire de 500 € pour les futurs étudiants qui ont bénéficié</a:t>
            </a:r>
            <a:r>
              <a:rPr lang="fr-FR" sz="1400" dirty="0">
                <a:latin typeface="Marianne Medium" panose="02000000000000000000" pitchFamily="2" charset="0"/>
              </a:rPr>
              <a:t/>
            </a:r>
            <a:br>
              <a:rPr lang="fr-FR" sz="1400" dirty="0">
                <a:latin typeface="Marianne Medium" panose="02000000000000000000" pitchFamily="2" charset="0"/>
              </a:rPr>
            </a:br>
            <a:r>
              <a:rPr lang="fr-FR" sz="1400" dirty="0">
                <a:latin typeface="Marianne Medium"/>
              </a:rPr>
              <a:t>d’une bourse de lycée (Ministère de l'Education nationale) en 2025-2026 et qui souhaitent s’inscrire, via </a:t>
            </a:r>
            <a:r>
              <a:rPr lang="fr-FR" sz="1400" dirty="0" err="1">
                <a:latin typeface="Marianne Medium"/>
              </a:rPr>
              <a:t>PARCOURSUP</a:t>
            </a:r>
            <a:r>
              <a:rPr lang="fr-FR" sz="1400" dirty="0">
                <a:latin typeface="Marianne Medium"/>
              </a:rPr>
              <a:t>, dans une formation située hors de leur académie de résidence.</a:t>
            </a:r>
          </a:p>
          <a:p>
            <a:endParaRPr lang="fr-FR" sz="1100" b="1" dirty="0">
              <a:latin typeface="Marianne" panose="02000000000000000000" pitchFamily="2" charset="0"/>
            </a:endParaRPr>
          </a:p>
          <a:p>
            <a:r>
              <a:rPr lang="fr-FR" sz="1200" b="1" u="sng" dirty="0">
                <a:latin typeface="Marianne"/>
              </a:rPr>
              <a:t>Trois conditions préalables pour la demander</a:t>
            </a:r>
            <a:r>
              <a:rPr lang="fr-FR" sz="1200" b="1" dirty="0">
                <a:latin typeface="Marianne"/>
              </a:rPr>
              <a:t> :</a:t>
            </a:r>
          </a:p>
          <a:p>
            <a:pPr marL="171450" indent="-171450">
              <a:spcBef>
                <a:spcPts val="600"/>
              </a:spcBef>
              <a:buClr>
                <a:srgbClr val="FFAD00"/>
              </a:buClr>
              <a:buFont typeface="Arial" panose="020B0604020202020204" pitchFamily="34" charset="0"/>
              <a:buChar char="•"/>
            </a:pPr>
            <a:r>
              <a:rPr lang="fr-FR" sz="1100" dirty="0">
                <a:latin typeface="Marianne"/>
              </a:rPr>
              <a:t>Avoir été bénéficiaire d’une </a:t>
            </a:r>
            <a:r>
              <a:rPr lang="fr-FR" sz="1100" b="1" dirty="0">
                <a:latin typeface="Marianne"/>
              </a:rPr>
              <a:t>bourse de lycée du Ministère de l'Education nationale </a:t>
            </a:r>
            <a:r>
              <a:rPr lang="fr-FR" sz="1100" dirty="0">
                <a:latin typeface="Marianne"/>
              </a:rPr>
              <a:t>en 2025/2026,</a:t>
            </a:r>
          </a:p>
          <a:p>
            <a:pPr marL="171450" indent="-171450">
              <a:spcBef>
                <a:spcPts val="600"/>
              </a:spcBef>
              <a:buClr>
                <a:srgbClr val="FFAD00"/>
              </a:buClr>
              <a:buFont typeface="Arial" panose="020B0604020202020204" pitchFamily="34" charset="0"/>
              <a:buChar char="•"/>
            </a:pPr>
            <a:r>
              <a:rPr lang="fr-FR" sz="1100" dirty="0">
                <a:latin typeface="Marianne"/>
              </a:rPr>
              <a:t>Etre inscrit sur </a:t>
            </a:r>
            <a:r>
              <a:rPr lang="fr-FR" sz="1100" b="1" dirty="0" err="1">
                <a:latin typeface="Marianne"/>
              </a:rPr>
              <a:t>Parcoursup</a:t>
            </a:r>
            <a:r>
              <a:rPr lang="fr-FR" sz="1100" dirty="0">
                <a:latin typeface="Marianne"/>
              </a:rPr>
              <a:t> en 2026 et avoir confirmé au moins un vœu en-dehors de son académie de résidence,</a:t>
            </a:r>
          </a:p>
          <a:p>
            <a:pPr marL="171450" indent="-171450">
              <a:spcBef>
                <a:spcPts val="600"/>
              </a:spcBef>
              <a:buClr>
                <a:srgbClr val="FFAD00"/>
              </a:buClr>
              <a:buFont typeface="Arial" panose="020B0604020202020204" pitchFamily="34" charset="0"/>
              <a:buChar char="•"/>
            </a:pPr>
            <a:r>
              <a:rPr lang="fr-FR" sz="1100" dirty="0">
                <a:latin typeface="Marianne"/>
              </a:rPr>
              <a:t>Avoir accepté définitivement une proposition d’admission (OUI ou OUI-SI) pour un vœu</a:t>
            </a:r>
            <a:r>
              <a:rPr lang="fr-FR" sz="1100" dirty="0">
                <a:latin typeface="Marianne" panose="02000000000000000000" pitchFamily="2" charset="0"/>
              </a:rPr>
              <a:t/>
            </a:r>
            <a:br>
              <a:rPr lang="fr-FR" sz="1100" dirty="0">
                <a:latin typeface="Marianne" panose="02000000000000000000" pitchFamily="2" charset="0"/>
              </a:rPr>
            </a:br>
            <a:r>
              <a:rPr lang="fr-FR" sz="1100" dirty="0">
                <a:latin typeface="Marianne"/>
              </a:rPr>
              <a:t>confirmé hors de son académie de résidence.</a:t>
            </a:r>
            <a:r>
              <a:rPr lang="fr-FR" sz="1100" dirty="0">
                <a:latin typeface="Marianne" panose="02000000000000000000" pitchFamily="2" charset="0"/>
              </a:rPr>
              <a:t/>
            </a:r>
            <a:br>
              <a:rPr lang="fr-FR" sz="1100" dirty="0">
                <a:latin typeface="Marianne" panose="02000000000000000000" pitchFamily="2" charset="0"/>
              </a:rPr>
            </a:br>
            <a:endParaRPr lang="fr-FR" sz="1100" dirty="0">
              <a:latin typeface="Marianne" panose="02000000000000000000" pitchFamily="2" charset="0"/>
            </a:endParaRPr>
          </a:p>
          <a:p>
            <a:r>
              <a:rPr lang="fr-FR" sz="1200" b="1" i="1" dirty="0">
                <a:solidFill>
                  <a:srgbClr val="E1000F"/>
                </a:solidFill>
                <a:latin typeface="Marianne"/>
              </a:rPr>
              <a:t>&gt; Effectuez votre demande sur </a:t>
            </a:r>
            <a:r>
              <a:rPr lang="fr-FR" sz="1200" b="1" i="1" dirty="0">
                <a:solidFill>
                  <a:srgbClr val="E1000F"/>
                </a:solidFill>
                <a:latin typeface="Marianne"/>
                <a:hlinkClick r:id="rId3"/>
              </a:rPr>
              <a:t>messervices.etudiant.gouv.fr</a:t>
            </a:r>
            <a:endParaRPr lang="fr-FR" sz="1200" b="1" i="1" dirty="0">
              <a:solidFill>
                <a:srgbClr val="E1000F"/>
              </a:solidFill>
              <a:latin typeface="Marianne"/>
            </a:endParaRPr>
          </a:p>
        </p:txBody>
      </p:sp>
      <p:sp>
        <p:nvSpPr>
          <p:cNvPr id="10" name="ZoneTexte 9">
            <a:extLst>
              <a:ext uri="{FF2B5EF4-FFF2-40B4-BE49-F238E27FC236}">
                <a16:creationId xmlns:a16="http://schemas.microsoft.com/office/drawing/2014/main" id="{B209711A-82DD-B344-ABF3-192A79DB771A}"/>
              </a:ext>
            </a:extLst>
          </p:cNvPr>
          <p:cNvSpPr txBox="1"/>
          <p:nvPr/>
        </p:nvSpPr>
        <p:spPr>
          <a:xfrm>
            <a:off x="8665294" y="786983"/>
            <a:ext cx="3432748" cy="515526"/>
          </a:xfrm>
          <a:prstGeom prst="rect">
            <a:avLst/>
          </a:prstGeom>
          <a:noFill/>
        </p:spPr>
        <p:txBody>
          <a:bodyPr wrap="square" lIns="91440" tIns="45720" rIns="91440" bIns="45720" rtlCol="0" anchor="t">
            <a:spAutoFit/>
          </a:bodyPr>
          <a:lstStyle/>
          <a:p>
            <a:pPr algn="r"/>
            <a:r>
              <a:rPr lang="fr-FR" sz="1500" b="1">
                <a:solidFill>
                  <a:schemeClr val="bg1"/>
                </a:solidFill>
                <a:latin typeface="Marianne ExtraBold"/>
              </a:rPr>
              <a:t>GUIDE DE L’ÉTUDIANT</a:t>
            </a:r>
          </a:p>
          <a:p>
            <a:pPr algn="r"/>
            <a:r>
              <a:rPr lang="fr-FR" sz="1250" b="1">
                <a:solidFill>
                  <a:schemeClr val="bg1"/>
                </a:solidFill>
                <a:latin typeface="Marianne"/>
              </a:rPr>
              <a:t>2026</a:t>
            </a:r>
            <a:endParaRPr lang="fr-FR" sz="1250" b="1">
              <a:solidFill>
                <a:schemeClr val="bg1"/>
              </a:solidFill>
              <a:latin typeface="Marianne" panose="02000000000000000000" pitchFamily="2" charset="0"/>
            </a:endParaRPr>
          </a:p>
        </p:txBody>
      </p:sp>
    </p:spTree>
    <p:extLst>
      <p:ext uri="{BB962C8B-B14F-4D97-AF65-F5344CB8AC3E}">
        <p14:creationId xmlns:p14="http://schemas.microsoft.com/office/powerpoint/2010/main" val="130073997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7CF2AA91B6F74439754ADD9446D05B2" ma:contentTypeVersion="17" ma:contentTypeDescription="Crée un document." ma:contentTypeScope="" ma:versionID="da0fa7262f5aaba7e099e9e98e9b9e86">
  <xsd:schema xmlns:xsd="http://www.w3.org/2001/XMLSchema" xmlns:xs="http://www.w3.org/2001/XMLSchema" xmlns:p="http://schemas.microsoft.com/office/2006/metadata/properties" xmlns:ns2="772ee012-7e4b-46c6-8f50-685004d5828b" xmlns:ns3="18102f1a-f28c-403a-90ba-8de63d096f1e" targetNamespace="http://schemas.microsoft.com/office/2006/metadata/properties" ma:root="true" ma:fieldsID="7b9740168b583c500a19dcc937731ac2" ns2:_="" ns3:_="">
    <xsd:import namespace="772ee012-7e4b-46c6-8f50-685004d5828b"/>
    <xsd:import namespace="18102f1a-f28c-403a-90ba-8de63d096f1e"/>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Location" minOccurs="0"/>
                <xsd:element ref="ns3:SharedWithUsers" minOccurs="0"/>
                <xsd:element ref="ns3:SharedWithDetails" minOccurs="0"/>
                <xsd:element ref="ns2:MediaServiceSearchProperties" minOccurs="0"/>
                <xsd:element ref="ns2:Suivi" minOccurs="0"/>
                <xsd:element ref="ns2:Eta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72ee012-7e4b-46c6-8f50-685004d5828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lcf76f155ced4ddcb4097134ff3c332f" ma:index="16" nillable="true" ma:taxonomy="true" ma:internalName="lcf76f155ced4ddcb4097134ff3c332f" ma:taxonomyFieldName="MediaServiceImageTags" ma:displayName="Balises d’images" ma:readOnly="false" ma:fieldId="{5cf76f15-5ced-4ddc-b409-7134ff3c332f}" ma:taxonomyMulti="true" ma:sspId="9ca92510-c55f-4a06-b276-8f073f681cff"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Suivi" ma:index="23" nillable="true" ma:displayName="Suivi" ma:format="Dropdown" ma:internalName="Suivi">
      <xsd:simpleType>
        <xsd:union memberTypes="dms:Text">
          <xsd:simpleType>
            <xsd:restriction base="dms:Choice">
              <xsd:enumeration value="En cours"/>
              <xsd:enumeration value="Relue Micom"/>
              <xsd:enumeration value="Relue Sdve"/>
              <xsd:enumeration value="En ligne"/>
            </xsd:restriction>
          </xsd:simpleType>
        </xsd:union>
      </xsd:simpleType>
    </xsd:element>
    <xsd:element name="Etat" ma:index="24" nillable="true" ma:displayName="Etat" ma:format="Dropdown" ma:internalName="Etat">
      <xsd:simpleType>
        <xsd:restriction base="dms:Choice">
          <xsd:enumeration value="Modifier sur site"/>
          <xsd:enumeration value="Choix 2"/>
          <xsd:enumeration value="Choix 3"/>
        </xsd:restriction>
      </xsd:simpleType>
    </xsd:element>
  </xsd:schema>
  <xsd:schema xmlns:xsd="http://www.w3.org/2001/XMLSchema" xmlns:xs="http://www.w3.org/2001/XMLSchema" xmlns:dms="http://schemas.microsoft.com/office/2006/documentManagement/types" xmlns:pc="http://schemas.microsoft.com/office/infopath/2007/PartnerControls" targetNamespace="18102f1a-f28c-403a-90ba-8de63d096f1e"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6a361a41-c2a8-4d6d-bae9-90fa8e83b331}" ma:internalName="TaxCatchAll" ma:showField="CatchAllData" ma:web="18102f1a-f28c-403a-90ba-8de63d096f1e">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72ee012-7e4b-46c6-8f50-685004d5828b">
      <Terms xmlns="http://schemas.microsoft.com/office/infopath/2007/PartnerControls"/>
    </lcf76f155ced4ddcb4097134ff3c332f>
    <TaxCatchAll xmlns="18102f1a-f28c-403a-90ba-8de63d096f1e" xsi:nil="true"/>
    <SharedWithUsers xmlns="18102f1a-f28c-403a-90ba-8de63d096f1e">
      <UserInfo>
        <DisplayName>Frédéric VU</DisplayName>
        <AccountId>9</AccountId>
        <AccountType/>
      </UserInfo>
    </SharedWithUsers>
    <MediaLengthInSeconds xmlns="772ee012-7e4b-46c6-8f50-685004d5828b" xsi:nil="true"/>
    <Etat xmlns="772ee012-7e4b-46c6-8f50-685004d5828b" xsi:nil="true"/>
    <Suivi xmlns="772ee012-7e4b-46c6-8f50-685004d5828b" xsi:nil="true"/>
  </documentManagement>
</p:properties>
</file>

<file path=customXml/itemProps1.xml><?xml version="1.0" encoding="utf-8"?>
<ds:datastoreItem xmlns:ds="http://schemas.openxmlformats.org/officeDocument/2006/customXml" ds:itemID="{8DD34C0B-D9FB-4E40-9F32-AE67DBF0CCE3}">
  <ds:schemaRefs>
    <ds:schemaRef ds:uri="http://schemas.microsoft.com/sharepoint/v3/contenttype/forms"/>
  </ds:schemaRefs>
</ds:datastoreItem>
</file>

<file path=customXml/itemProps2.xml><?xml version="1.0" encoding="utf-8"?>
<ds:datastoreItem xmlns:ds="http://schemas.openxmlformats.org/officeDocument/2006/customXml" ds:itemID="{D423A721-6105-4BA9-8ED3-9E71285A4AA0}"/>
</file>

<file path=customXml/itemProps3.xml><?xml version="1.0" encoding="utf-8"?>
<ds:datastoreItem xmlns:ds="http://schemas.openxmlformats.org/officeDocument/2006/customXml" ds:itemID="{1F21A6FE-C949-4C35-89FF-C99DB8B70700}">
  <ds:schemaRefs>
    <ds:schemaRef ds:uri="http://purl.org/dc/terms/"/>
    <ds:schemaRef ds:uri="3c408ff0-f99b-474c-9495-3ec4d5f230e9"/>
    <ds:schemaRef ds:uri="http://purl.org/dc/dcmitype/"/>
    <ds:schemaRef ds:uri="http://schemas.microsoft.com/office/2006/documentManagement/types"/>
    <ds:schemaRef ds:uri="http://www.w3.org/XML/1998/namespace"/>
    <ds:schemaRef ds:uri="89663367-57a7-44c1-a510-083143174478"/>
    <ds:schemaRef ds:uri="http://purl.org/dc/elements/1.1/"/>
    <ds:schemaRef ds:uri="http://schemas.openxmlformats.org/package/2006/metadata/core-properties"/>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63</TotalTime>
  <Words>3212</Words>
  <Application>Microsoft Office PowerPoint</Application>
  <PresentationFormat>Grand écran</PresentationFormat>
  <Paragraphs>353</Paragraphs>
  <Slides>23</Slides>
  <Notes>0</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23</vt:i4>
      </vt:variant>
    </vt:vector>
  </HeadingPairs>
  <TitlesOfParts>
    <vt:vector size="34" baseType="lpstr">
      <vt:lpstr>Arial</vt:lpstr>
      <vt:lpstr>Arial,Sans-Serif</vt:lpstr>
      <vt:lpstr>Calibri</vt:lpstr>
      <vt:lpstr>Calibri Light</vt:lpstr>
      <vt:lpstr>Marianne</vt:lpstr>
      <vt:lpstr>Marianne ExtraBold</vt:lpstr>
      <vt:lpstr>Marianne Light</vt:lpstr>
      <vt:lpstr>Marianne Medium</vt:lpstr>
      <vt:lpstr>Police système Courant</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VALERIE JAGENEAU</dc:creator>
  <cp:lastModifiedBy>Arthur CAILLEAUD</cp:lastModifiedBy>
  <cp:revision>8</cp:revision>
  <dcterms:created xsi:type="dcterms:W3CDTF">2022-12-20T11:14:14Z</dcterms:created>
  <dcterms:modified xsi:type="dcterms:W3CDTF">2026-02-23T09:31:36Z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0x01010007CF2AA91B6F74439754ADD9446D05B2</vt:lpwstr>
  </property>
  <property fmtid="{D5CDD505-2E9C-101B-9397-08002B2CF9AE}" pid="3" name="MediaServiceImageTags">
    <vt:lpwstr/>
  </property>
  <property fmtid="{D5CDD505-2E9C-101B-9397-08002B2CF9AE}" pid="4" name="Order">
    <vt:r8>6993900</vt:r8>
  </property>
  <property fmtid="{D5CDD505-2E9C-101B-9397-08002B2CF9AE}" pid="5" name="ComplianceAssetId">
    <vt:lpwstr/>
  </property>
  <property fmtid="{D5CDD505-2E9C-101B-9397-08002B2CF9AE}" pid="6" name="_ExtendedDescription">
    <vt:lpwstr/>
  </property>
  <property fmtid="{D5CDD505-2E9C-101B-9397-08002B2CF9AE}" pid="7" name="TriggerFlowInfo">
    <vt:lpwstr/>
  </property>
  <property fmtid="{D5CDD505-2E9C-101B-9397-08002B2CF9AE}" pid="8" name="xd_Signature">
    <vt:bool>false</vt:bool>
  </property>
  <property fmtid="{D5CDD505-2E9C-101B-9397-08002B2CF9AE}" pid="9" name="xd_ProgID">
    <vt:lpwstr/>
  </property>
  <property fmtid="{D5CDD505-2E9C-101B-9397-08002B2CF9AE}" pid="10" name="TemplateUrl">
    <vt:lpwstr/>
  </property>
</Properties>
</file>